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e8dd6b34de5e4e28" /><Relationship Type="http://schemas.openxmlformats.org/officeDocument/2006/relationships/extended-properties" Target="/docProps/app.xml" Id="R5a38a135ef7c4c0a" /><Relationship Type="http://schemas.openxmlformats.org/officeDocument/2006/relationships/officeDocument" Target="/ppt/presentation.xml" Id="Rdfdaaef15e6045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4b01cf69b04c6e"/>
  </p:sldMasterIdLst>
  <p:notesMasterIdLst>
    <p:notesMasterId xmlns:r="http://schemas.openxmlformats.org/officeDocument/2006/relationships" r:id="Rd83635f9d61141f7"/>
  </p:notesMasterIdLst>
  <p:sldIdLst>
    <p:sldId xmlns:r="http://schemas.openxmlformats.org/officeDocument/2006/relationships" id="256" r:id="R47620e3013d241a0"/>
    <p:sldId xmlns:r="http://schemas.openxmlformats.org/officeDocument/2006/relationships" id="257" r:id="R58708c93474f41cf"/>
    <p:sldId xmlns:r="http://schemas.openxmlformats.org/officeDocument/2006/relationships" id="258" r:id="Rd070f8284a5f4f04"/>
    <p:sldId xmlns:r="http://schemas.openxmlformats.org/officeDocument/2006/relationships" id="259" r:id="R0283b8bad60344bc"/>
    <p:sldId xmlns:r="http://schemas.openxmlformats.org/officeDocument/2006/relationships" id="260" r:id="R96f2b67f5aa041f4"/>
    <p:sldId xmlns:r="http://schemas.openxmlformats.org/officeDocument/2006/relationships" id="261" r:id="R7ac00a8122384aa9"/>
    <p:sldId xmlns:r="http://schemas.openxmlformats.org/officeDocument/2006/relationships" id="262" r:id="R612c6dc10e464401"/>
    <p:sldId xmlns:r="http://schemas.openxmlformats.org/officeDocument/2006/relationships" id="263" r:id="R1f0e2a8a049f45b0"/>
    <p:sldId xmlns:r="http://schemas.openxmlformats.org/officeDocument/2006/relationships" id="264" r:id="Rd85f5c6528e142ad"/>
    <p:sldId xmlns:r="http://schemas.openxmlformats.org/officeDocument/2006/relationships" id="265" r:id="Rb801ce6830cf43c9"/>
    <p:sldId xmlns:r="http://schemas.openxmlformats.org/officeDocument/2006/relationships" id="266" r:id="R3f7c1d79caee41c5"/>
    <p:sldId xmlns:r="http://schemas.openxmlformats.org/officeDocument/2006/relationships" id="267" r:id="R171226b2652f407e"/>
    <p:sldId xmlns:r="http://schemas.openxmlformats.org/officeDocument/2006/relationships" id="268" r:id="Re09feea546f54e6f"/>
    <p:sldId xmlns:r="http://schemas.openxmlformats.org/officeDocument/2006/relationships" id="269" r:id="R2d82628b42324f8d"/>
    <p:sldId xmlns:r="http://schemas.openxmlformats.org/officeDocument/2006/relationships" id="270" r:id="R46b0c0472846490b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c60034288d0d4cf6" /><Relationship Type="http://schemas.openxmlformats.org/officeDocument/2006/relationships/slideMaster" Target="/ppt/slideMasters/slideMaster1.xml" Id="R9e4b01cf69b04c6e" /><Relationship Type="http://schemas.openxmlformats.org/officeDocument/2006/relationships/notesMaster" Target="/ppt/notesMasters/notesMaster1.xml" Id="Rd83635f9d61141f7" /><Relationship Type="http://schemas.openxmlformats.org/officeDocument/2006/relationships/presProps" Target="/ppt/presProps.xml" Id="Rcedc708c293a4bd9" /><Relationship Type="http://schemas.openxmlformats.org/officeDocument/2006/relationships/tableStyles" Target="/ppt/tableStyles.xml" Id="R1682867fd829471c" /><Relationship Type="http://schemas.openxmlformats.org/officeDocument/2006/relationships/slide" Target="/ppt/slides/slide1.xml" Id="R47620e3013d241a0" /><Relationship Type="http://schemas.openxmlformats.org/officeDocument/2006/relationships/slide" Target="/ppt/slides/slide2.xml" Id="R58708c93474f41cf" /><Relationship Type="http://schemas.openxmlformats.org/officeDocument/2006/relationships/slide" Target="/ppt/slides/slide3.xml" Id="Rd070f8284a5f4f04" /><Relationship Type="http://schemas.openxmlformats.org/officeDocument/2006/relationships/slide" Target="/ppt/slides/slide4.xml" Id="R0283b8bad60344bc" /><Relationship Type="http://schemas.openxmlformats.org/officeDocument/2006/relationships/slide" Target="/ppt/slides/slide5.xml" Id="R96f2b67f5aa041f4" /><Relationship Type="http://schemas.openxmlformats.org/officeDocument/2006/relationships/slide" Target="/ppt/slides/slide6.xml" Id="R7ac00a8122384aa9" /><Relationship Type="http://schemas.openxmlformats.org/officeDocument/2006/relationships/slide" Target="/ppt/slides/slide7.xml" Id="R612c6dc10e464401" /><Relationship Type="http://schemas.openxmlformats.org/officeDocument/2006/relationships/slide" Target="/ppt/slides/slide8.xml" Id="R1f0e2a8a049f45b0" /><Relationship Type="http://schemas.openxmlformats.org/officeDocument/2006/relationships/slide" Target="/ppt/slides/slide9.xml" Id="Rd85f5c6528e142ad" /><Relationship Type="http://schemas.openxmlformats.org/officeDocument/2006/relationships/slide" Target="/ppt/slides/slide10.xml" Id="Rb801ce6830cf43c9" /><Relationship Type="http://schemas.openxmlformats.org/officeDocument/2006/relationships/slide" Target="/ppt/slides/slide11.xml" Id="R3f7c1d79caee41c5" /><Relationship Type="http://schemas.openxmlformats.org/officeDocument/2006/relationships/slide" Target="/ppt/slides/slide12.xml" Id="R171226b2652f407e" /><Relationship Type="http://schemas.openxmlformats.org/officeDocument/2006/relationships/slide" Target="/ppt/slides/slide13.xml" Id="Re09feea546f54e6f" /><Relationship Type="http://schemas.openxmlformats.org/officeDocument/2006/relationships/slide" Target="/ppt/slides/slide14.xml" Id="R2d82628b42324f8d" /><Relationship Type="http://schemas.openxmlformats.org/officeDocument/2006/relationships/slide" Target="/ppt/slides/slide15.xml" Id="R46b0c0472846490b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4d1eeb5bfb5d40d2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44d3eabd868c42c5" /><Relationship Type="http://schemas.openxmlformats.org/officeDocument/2006/relationships/notesMaster" Target="/ppt/notesMasters/notesMaster1.xml" Id="R499827a1c1cc401b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98338d80006d4d41" /><Relationship Type="http://schemas.openxmlformats.org/officeDocument/2006/relationships/notesMaster" Target="/ppt/notesMasters/notesMaster1.xml" Id="Rb2b184fa33db48cd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286f7928b85047e5" /><Relationship Type="http://schemas.openxmlformats.org/officeDocument/2006/relationships/notesMaster" Target="/ppt/notesMasters/notesMaster1.xml" Id="Rc7b2ffd56a9f42e9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84c0711cb4d84894" /><Relationship Type="http://schemas.openxmlformats.org/officeDocument/2006/relationships/notesMaster" Target="/ppt/notesMasters/notesMaster1.xml" Id="R747f716590be46eb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ae4468b8dd1c4bc8" /><Relationship Type="http://schemas.openxmlformats.org/officeDocument/2006/relationships/notesMaster" Target="/ppt/notesMasters/notesMaster1.xml" Id="Re7f8f6cc3cc04cf7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474a9d0da8a44f7d" /><Relationship Type="http://schemas.openxmlformats.org/officeDocument/2006/relationships/notesMaster" Target="/ppt/notesMasters/notesMaster1.xml" Id="Rf2548fbf39264385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67400f7a29934ea3" /><Relationship Type="http://schemas.openxmlformats.org/officeDocument/2006/relationships/notesMaster" Target="/ppt/notesMasters/notesMaster1.xml" Id="R43c00af613d14abb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ff100eed852341e0" /><Relationship Type="http://schemas.openxmlformats.org/officeDocument/2006/relationships/notesMaster" Target="/ppt/notesMasters/notesMaster1.xml" Id="R030d8c7fcfdc4267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ea13fb076a194cbc" /><Relationship Type="http://schemas.openxmlformats.org/officeDocument/2006/relationships/notesMaster" Target="/ppt/notesMasters/notesMaster1.xml" Id="R0e6fe3c2bec4450e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fe1f98c81a3f4b4e" /><Relationship Type="http://schemas.openxmlformats.org/officeDocument/2006/relationships/notesMaster" Target="/ppt/notesMasters/notesMaster1.xml" Id="R96d61146e3f14da6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19733a06f53946ee" /><Relationship Type="http://schemas.openxmlformats.org/officeDocument/2006/relationships/notesMaster" Target="/ppt/notesMasters/notesMaster1.xml" Id="Rabbe64ae2393458a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99d396a90ec8473e" /><Relationship Type="http://schemas.openxmlformats.org/officeDocument/2006/relationships/notesMaster" Target="/ppt/notesMasters/notesMaster1.xml" Id="Ra4b38fc746c641f3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e82bdf29ffad4819" /><Relationship Type="http://schemas.openxmlformats.org/officeDocument/2006/relationships/notesMaster" Target="/ppt/notesMasters/notesMaster1.xml" Id="R92e060e2578c442a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36a4d3afb2364444" /><Relationship Type="http://schemas.openxmlformats.org/officeDocument/2006/relationships/notesMaster" Target="/ppt/notesMasters/notesMaster1.xml" Id="Rd5b180569742410b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9c1bb00013ba4370" /><Relationship Type="http://schemas.openxmlformats.org/officeDocument/2006/relationships/notesMaster" Target="/ppt/notesMasters/notesMaster1.xml" Id="Re2d7ea99a4a54edd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Apresente o propósito do treinamento e reforce que os documentos vigentes prevalecem.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Siemens Energy — Compressor washing instruction, E1B101560849, Rev. A.</a:t>
            </a:r>
          </a:p>
          <a:p xmlns:a="http://schemas.openxmlformats.org/drawingml/2006/main">
            <a:r>
              <a:t>Siemens Energy — System Description: Compressor washing system SDB, E1B101286598, Rev. C.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Destaque que quatro enxágues são o mínimo após a última aplicação de detergente.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Siemens Energy — Compressor washing instruction, E1B101560849, Rev. A.</a:t>
            </a:r>
          </a:p>
          <a:p xmlns:a="http://schemas.openxmlformats.org/drawingml/2006/main">
            <a:r>
              <a:t>IT-OM-CEA-OPE-009 — Lavagem offline do compressor da TG.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Feche com uma verificação verbal cruzada entre campo e sala.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Siemens Energy — Compressor washing instruction, E1B101560849, Rev. A.</a:t>
            </a:r>
          </a:p>
          <a:p xmlns:a="http://schemas.openxmlformats.org/drawingml/2006/main">
            <a:r>
              <a:t>Siemens Energy — SDB Compressor washing and drainage system: Signature records, E1B101561341, Rev. A.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perguntas: qual é o risco, qual barreira falhou e qual é a ação segura?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Siemens Energy — System Description: Compressor washing system SDB, E1B101286598, Rev. C.</a:t>
            </a:r>
          </a:p>
          <a:p xmlns:a="http://schemas.openxmlformats.org/drawingml/2006/main">
            <a:r>
              <a:t>IT-OM-CEA-OPE-009 — Lavagem offline do compressor da TG.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Convide o grupo a justificar a ação antes de revelar a resposta.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IT-OM-CEA-OPE-009 — Lavagem offline do compressor da TG.</a:t>
            </a:r>
          </a:p>
          <a:p xmlns:a="http://schemas.openxmlformats.org/drawingml/2006/main">
            <a:r>
              <a:t>Siemens Energy — System Description: Compressor washing system SDB, E1B101286598, Rev. C.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Este slide é memória de treinamento; não substitui o formulário controlado.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IT-OM-CEA-OPE-009 — Lavagem offline do compressor da TG.</a:t>
            </a:r>
          </a:p>
          <a:p xmlns:a="http://schemas.openxmlformats.org/drawingml/2006/main">
            <a:r>
              <a:t>Siemens Energy — SDB Compressor washing and drainage system: Signature records, E1B101561341, Rev. A.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Finalize com perguntas e direcione ao simulador.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Siemens Energy — Compressor washing instruction, E1B101560849, Rev. A.</a:t>
            </a:r>
          </a:p>
          <a:p xmlns:a="http://schemas.openxmlformats.org/drawingml/2006/main">
            <a:r>
              <a:t>IT-OM-CEA-OPE-009 — Lavagem offline do compressor da TG.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Conecte a lavagem à recuperação de desempenho, sem prometer ganho específico não medido.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Siemens Energy — System Description: Compressor washing system SDB, E1B101286598, Rev. C.</a:t>
            </a:r>
          </a:p>
          <a:p xmlns:a="http://schemas.openxmlformats.org/drawingml/2006/main">
            <a:r>
              <a:t>IT-OM-CEA-OPE-009 — Lavagem offline do compressor da TG.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Percorra o fluxo da esquerda para a direita.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Siemens Energy — System Description: Compressor washing system SDB, E1B101286598, Rev. C.</a:t>
            </a:r>
          </a:p>
          <a:p xmlns:a="http://schemas.openxmlformats.org/drawingml/2006/main">
            <a:r>
              <a:t>Siemens Energy — P&amp;ID Compressor washing system SDB, E1B101286522, Rev. 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Treine a leitura por tag, função e ponto de atenção.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Siemens Energy — P&amp;ID Compressor washing system SDB, E1B101286522, Rev. D.</a:t>
            </a:r>
          </a:p>
          <a:p xmlns:a="http://schemas.openxmlformats.org/drawingml/2006/main">
            <a:r>
              <a:t>Siemens Energy — Aggregate component list: Compressor washing system SDB, E1B101298697, Rev. B.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Peça ao grupo para repetir os valores antes de avançar.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Siemens Energy — Compressor washing instruction, E1B101560849, Rev. A.</a:t>
            </a:r>
          </a:p>
          <a:p xmlns:a="http://schemas.openxmlformats.org/drawingml/2006/main">
            <a:r>
              <a:t>IT-OM-CEA-OPE-009 — Lavagem offline do compressor da TG.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Trate as barreiras como condições de parada do exercício.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Siemens Energy — Compressor washing instruction, E1B101560849, Rev. A.</a:t>
            </a:r>
          </a:p>
          <a:p xmlns:a="http://schemas.openxmlformats.org/drawingml/2006/main">
            <a:r>
              <a:t>Kärcher — User manual, Turbine Cleaner, E1B101194258, Rev. B.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Diferencie permissivo operacional de start block automático.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Siemens Energy — System Description: Compressor washing system SDB, E1B101286598, Rev. C.</a:t>
            </a:r>
          </a:p>
          <a:p xmlns:a="http://schemas.openxmlformats.org/drawingml/2006/main">
            <a:r>
              <a:t>Siemens Energy — Setting list: Compressor washing system SDB, 1B101303936, Rev. B.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Peça ao participante para apontar o caminho do efluente até o tanque.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Siemens Energy — P&amp;ID Compressor washing system SDB, E1B101286522, Rev. D.</a:t>
            </a:r>
          </a:p>
          <a:p xmlns:a="http://schemas.openxmlformats.org/drawingml/2006/main">
            <a:r>
              <a:t>IT-OM-CEA-OPE-009 — Lavagem offline do compressor da TG.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Simule a parada segura por pressão anormal antes da etapa de aceleração.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Siemens Energy — Compressor washing instruction, E1B101560849, Rev. A.</a:t>
            </a:r>
          </a:p>
          <a:p xmlns:a="http://schemas.openxmlformats.org/drawingml/2006/main">
            <a:r>
              <a:t>IT-OM-CEA-OPE-009 — Lavagem offline do compressor da TG.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af87f3db144818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64a4968d321c497a" /><Relationship Type="http://schemas.openxmlformats.org/officeDocument/2006/relationships/slideLayout" Target="/ppt/slideLayouts/slideLayout1.xml" Id="R49eab2737c074431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eab2737c074431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7bab417b64b92" /><Relationship Type="http://schemas.openxmlformats.org/officeDocument/2006/relationships/image" Target="/ppt/media/image.png" Id="R87c56b57da024c45" /><Relationship Type="http://schemas.openxmlformats.org/officeDocument/2006/relationships/notesSlide" Target="/ppt/notesSlides/notesSlide1.xml" Id="Rd607048e102e43d5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8908c41d048f4" /><Relationship Type="http://schemas.openxmlformats.org/officeDocument/2006/relationships/notesSlide" Target="/ppt/notesSlides/notesSlide10.xml" Id="Rbc72bda621cc435b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aca40f365434b" /><Relationship Type="http://schemas.openxmlformats.org/officeDocument/2006/relationships/notesSlide" Target="/ppt/notesSlides/notesSlide11.xml" Id="Rd9af6a94d84d4253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67430b0fc46f2" /><Relationship Type="http://schemas.openxmlformats.org/officeDocument/2006/relationships/notesSlide" Target="/ppt/notesSlides/notesSlide12.xml" Id="R26ab0482e52e409d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f6916f91c47a1" /><Relationship Type="http://schemas.openxmlformats.org/officeDocument/2006/relationships/notesSlide" Target="/ppt/notesSlides/notesSlide13.xml" Id="R700707a8799e4bdf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f995fd43f4ef1" /><Relationship Type="http://schemas.openxmlformats.org/officeDocument/2006/relationships/notesSlide" Target="/ppt/notesSlides/notesSlide14.xml" Id="R01a345427ddb48b8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4ef3663d04949" /><Relationship Type="http://schemas.openxmlformats.org/officeDocument/2006/relationships/notesSlide" Target="/ppt/notesSlides/notesSlide15.xml" Id="R3f6f0b6c307742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a0852cf994527" /><Relationship Type="http://schemas.openxmlformats.org/officeDocument/2006/relationships/notesSlide" Target="/ppt/notesSlides/notesSlide2.xml" Id="Rbda84cabbfe542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734b0e24048a8" /><Relationship Type="http://schemas.openxmlformats.org/officeDocument/2006/relationships/notesSlide" Target="/ppt/notesSlides/notesSlide3.xml" Id="R7e27094b10874a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dbccf3ca94893" /><Relationship Type="http://schemas.openxmlformats.org/officeDocument/2006/relationships/image" Target="/ppt/media/image2.png" Id="R6af59911767b4360" /><Relationship Type="http://schemas.openxmlformats.org/officeDocument/2006/relationships/notesSlide" Target="/ppt/notesSlides/notesSlide4.xml" Id="R51dc7171973e4b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cfbf1109f4e58" /><Relationship Type="http://schemas.openxmlformats.org/officeDocument/2006/relationships/notesSlide" Target="/ppt/notesSlides/notesSlide5.xml" Id="R5dda5d45cee945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bc45871d54ac9" /><Relationship Type="http://schemas.openxmlformats.org/officeDocument/2006/relationships/notesSlide" Target="/ppt/notesSlides/notesSlide6.xml" Id="R50c22570a2ad4d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a26badcc546d6" /><Relationship Type="http://schemas.openxmlformats.org/officeDocument/2006/relationships/notesSlide" Target="/ppt/notesSlides/notesSlide7.xml" Id="R142c141096a34bb4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aaf3024184805" /><Relationship Type="http://schemas.openxmlformats.org/officeDocument/2006/relationships/image" Target="/ppt/media/image3.png" Id="R6b3dde46ba3442cb" /><Relationship Type="http://schemas.openxmlformats.org/officeDocument/2006/relationships/notesSlide" Target="/ppt/notesSlides/notesSlide8.xml" Id="R17774ef052b74d44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6de0ea4524af2" /><Relationship Type="http://schemas.openxmlformats.org/officeDocument/2006/relationships/notesSlide" Target="/ppt/notesSlides/notesSlide9.xml" Id="R0ce337babc3c4469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BCD1F8D-A94F-4543-A954-5A91796EB4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381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8A7A0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18A7A0"/>
                </a:solidFill>
                <a:latin typeface="Aptos"/>
                <a:ea typeface="Aptos"/>
                <a:cs typeface="Aptos"/>
              </a:rPr>
              <a:t>CAPACITAÇÃO OPERACIONAL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0B16A34-9523-4372-A983-C72D20F022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47800"/>
            <a:ext cx="638175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750" b="1">
                <a:solidFill>
                  <a:srgbClr val="102A43"/>
                </a:solidFill>
                <a:latin typeface="Aptos"/>
                <a:ea typeface="Aptos"/>
                <a:cs typeface="Aptos"/>
              </a:defRPr>
            </a:pPr>
            <a:r>
              <a:rPr sz="3750" b="1">
                <a:solidFill>
                  <a:srgbClr val="102A43"/>
                </a:solidFill>
                <a:latin typeface="Aptos"/>
                <a:ea typeface="Aptos"/>
                <a:cs typeface="Aptos"/>
              </a:rPr>
              <a:t>Sistema de lavagem e drenagem do compressor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AE3A9E1-D65E-41C7-AD1A-681401D5A9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429000"/>
            <a:ext cx="5334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B6CA8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1B6CA8"/>
                </a:solidFill>
                <a:latin typeface="Aptos"/>
                <a:ea typeface="Aptos"/>
                <a:cs typeface="Aptos"/>
              </a:rPr>
              <a:t>Lavagem offline • Sistema SDB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31BD0B2-E41B-4BA5-BFC0-B550E3496B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000500"/>
            <a:ext cx="5715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2707C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62707C"/>
                </a:solidFill>
                <a:latin typeface="Aptos"/>
                <a:ea typeface="Aptos"/>
                <a:cs typeface="Aptos"/>
              </a:rPr>
              <a:t>Material didático para operadores de campo, sala de controle, supervisão e manutenção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0DC27C8-8DF8-4D17-AC79-9C34460719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86650" y="762000"/>
            <a:ext cx="3905250" cy="5086350"/>
          </a:xfrm>
          <a:prstGeom xmlns:a="http://schemas.openxmlformats.org/drawingml/2006/main" prst="roundRect">
            <a:avLst>
              <a:gd name="adj" fmla="val 3902"/>
            </a:avLst>
          </a:prstGeom>
          <a:solidFill xmlns:a="http://schemas.openxmlformats.org/drawingml/2006/main">
            <a:srgbClr val="102A43"/>
          </a:solidFill>
          <a:ln xmlns:a="http://schemas.openxmlformats.org/drawingml/2006/main" w="9525">
            <a:solidFill>
              <a:srgbClr val="102A43"/>
            </a:solidFill>
            <a:prstDash val="solid"/>
          </a:ln>
        </p:spPr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7c56b57da024c45"/>
          <a:stretch xmlns:a="http://schemas.openxmlformats.org/drawingml/2006/main"/>
        </p:blipFill>
        <p:spPr>
          <a:xfrm xmlns:a="http://schemas.openxmlformats.org/drawingml/2006/main">
            <a:off x="7715250" y="1641014"/>
            <a:ext cx="3448050" cy="1575722"/>
          </a:xfrm>
          <a:prstGeom xmlns:a="http://schemas.openxmlformats.org/drawingml/2006/main" prst="rect">
            <a:avLst/>
          </a:prstGeom>
        </p:spPr>
      </p:pic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4DBEB5C-421A-4E68-A579-43C287E575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4095750"/>
            <a:ext cx="3162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E2A72E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E2A72E"/>
                </a:solidFill>
                <a:latin typeface="Aptos"/>
                <a:ea typeface="Aptos"/>
                <a:cs typeface="Aptos"/>
              </a:rPr>
              <a:t>TREINAMENTO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80E6F55-B843-4B03-85F5-F4A970284B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4457700"/>
            <a:ext cx="31623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94697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Entender o fluxo.</a:t>
            </a:r>
          </a:p>
          <a:p xmlns:a="http://schemas.openxmlformats.org/drawingml/2006/main">
            <a:pPr algn="l">
              <a:defRPr sz="16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Reconhecer as barreiras.</a:t>
            </a:r>
          </a:p>
          <a:p xmlns:a="http://schemas.openxmlformats.org/drawingml/2006/main">
            <a:pPr algn="l">
              <a:defRPr sz="16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Executar a sequência com segurança.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3E33C1F-6B74-475C-AE33-302E51C408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191250"/>
            <a:ext cx="3619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2707C"/>
                </a:solidFill>
                <a:latin typeface="Aptos"/>
                <a:ea typeface="Aptos"/>
                <a:cs typeface="Aptos"/>
              </a:defRPr>
            </a:pPr>
            <a:r>
              <a:rPr sz="975" b="0">
                <a:solidFill>
                  <a:srgbClr val="62707C"/>
                </a:solidFill>
                <a:latin typeface="Aptos"/>
                <a:ea typeface="Aptos"/>
                <a:cs typeface="Aptos"/>
              </a:rPr>
              <a:t>Rev. 00  |  06 set. 2026</a:t>
            </a:r>
          </a:p>
        </p:txBody>
      </p:sp>
    </p:spTree>
    <p:extLst>
      <p:ext uri="{BB962C8B-B14F-4D97-AF65-F5344CB8AC3E}">
        <p14:creationId xmlns:p14="http://schemas.microsoft.com/office/powerpoint/2010/main" val="1514414437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C2DD0021-B1AF-495C-8E27-E41DD5D23A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8600"/>
            <a:ext cx="628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8A7A0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18A7A0"/>
                </a:solidFill>
                <a:latin typeface="Aptos"/>
                <a:ea typeface="Aptos"/>
                <a:cs typeface="Aptos"/>
              </a:rPr>
              <a:t>CAPACITAÇÃO O&amp;M  |  SISTEMA SDB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327C111-A538-4BD2-9DE5-0D8D00F7FF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23875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02A43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102A43"/>
                </a:solidFill>
                <a:latin typeface="Aptos"/>
                <a:ea typeface="Aptos"/>
                <a:cs typeface="Aptos"/>
              </a:rPr>
              <a:t>Aceleração e enxágues finais</a:t>
            </a:r>
          </a:p>
        </p:txBody>
      </p:sp>
      <p:cxnSp>
        <p:nvCxnSpPr>
          <p:cNvPr id="30" name=""/>
          <p:cNvCxnSpPr/>
          <p:nvPr/>
        </p:nvCxnSpPr>
        <p:spPr>
          <a:xfrm xmlns:a="http://schemas.openxmlformats.org/drawingml/2006/main">
            <a:off x="514350" y="1200150"/>
            <a:ext cx="111633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D7DEE5"/>
            </a:solidFill>
            <a:prstDash val="solid"/>
          </a:ln>
        </p:spPr>
      </p:cxn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1FF700C-AF98-43DA-B647-9F63B73AA5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2286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62707C"/>
                </a:solidFill>
                <a:latin typeface="Aptos"/>
                <a:ea typeface="Aptos"/>
                <a:cs typeface="Aptos"/>
              </a:defRPr>
            </a:pPr>
            <a:r>
              <a:rPr sz="975" b="0">
                <a:solidFill>
                  <a:srgbClr val="62707C"/>
                </a:solidFill>
                <a:latin typeface="Aptos"/>
                <a:ea typeface="Aptos"/>
                <a:cs typeface="Aptos"/>
              </a:rPr>
              <a:t>10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32D8AB4-47A8-4BF0-AD5C-99EF170130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857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96156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02A43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102A43"/>
                </a:solidFill>
                <a:latin typeface="Aptos"/>
                <a:ea typeface="Aptos"/>
                <a:cs typeface="Aptos"/>
              </a:rPr>
              <a:t>O comando de aceleração e a partida da bomba devem ocorrer simultaneamente.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FB94C85-8E3F-4B13-8481-C3AFD66713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190750"/>
            <a:ext cx="2400300" cy="1752600"/>
          </a:xfrm>
          <a:prstGeom xmlns:a="http://schemas.openxmlformats.org/drawingml/2006/main" prst="roundRect">
            <a:avLst>
              <a:gd name="adj" fmla="val 4348"/>
            </a:avLst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D7DEE5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851C1EB-69D6-4E5D-B377-B265811BB3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24100"/>
            <a:ext cx="21336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B6CA8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B6CA8"/>
                </a:solidFill>
                <a:latin typeface="Aptos"/>
                <a:ea typeface="Aptos"/>
                <a:cs typeface="Aptos"/>
              </a:rPr>
              <a:t>T0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0A7F21B-624E-4F06-A17D-15DCA2D0C4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771775"/>
            <a:ext cx="2133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102A43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102A43"/>
                </a:solidFill>
                <a:latin typeface="Aptos"/>
                <a:ea typeface="Aptos"/>
                <a:cs typeface="Aptos"/>
              </a:rPr>
              <a:t>Comando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96A82DF-4CD6-4229-A583-32C4411895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181350"/>
            <a:ext cx="20574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2707C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2707C"/>
                </a:solidFill>
                <a:latin typeface="Aptos"/>
                <a:ea typeface="Aptos"/>
                <a:cs typeface="Aptos"/>
              </a:rPr>
              <a:t>Compr Wash Acceleration + bomba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429D081-6BC4-4D66-A540-4153E587DC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43225" y="2828925"/>
            <a:ext cx="3333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96154"/>
          </a:bodyPr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1B6CA8"/>
                </a:solidFill>
                <a:latin typeface="Aptos"/>
                <a:ea typeface="Aptos"/>
                <a:cs typeface="Aptos"/>
              </a:defRPr>
            </a:pPr>
            <a:r>
              <a:rPr sz="1950" b="1">
                <a:solidFill>
                  <a:srgbClr val="1B6CA8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1D44DA1-49BA-473C-84B5-23FCC5A91D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190750"/>
            <a:ext cx="2400300" cy="1752600"/>
          </a:xfrm>
          <a:prstGeom xmlns:a="http://schemas.openxmlformats.org/drawingml/2006/main" prst="roundRect">
            <a:avLst>
              <a:gd name="adj" fmla="val 4348"/>
            </a:avLst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D7DEE5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9262CCA-EE04-43A7-BB9F-F3B0CBFE73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950" y="2324100"/>
            <a:ext cx="21336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B6CA8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B6CA8"/>
                </a:solidFill>
                <a:latin typeface="Aptos"/>
                <a:ea typeface="Aptos"/>
                <a:cs typeface="Aptos"/>
              </a:rPr>
              <a:t>≈ 200 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9A5DF68-285B-4872-8823-2B13A723C2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950" y="2771775"/>
            <a:ext cx="2133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102A43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102A43"/>
                </a:solidFill>
                <a:latin typeface="Aptos"/>
                <a:ea typeface="Aptos"/>
                <a:cs typeface="Aptos"/>
              </a:rPr>
              <a:t>Aceleração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BC63AB4-D86A-4951-BE7E-97C6291DAA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3181350"/>
            <a:ext cx="20574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2707C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2707C"/>
                </a:solidFill>
                <a:latin typeface="Aptos"/>
                <a:ea typeface="Aptos"/>
                <a:cs typeface="Aptos"/>
              </a:rPr>
              <a:t>Injeção controlada durante a subida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9307DFC-BDEC-4374-88D8-A3EBDF3582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7375" y="2828925"/>
            <a:ext cx="3333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96154"/>
          </a:bodyPr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1B6CA8"/>
                </a:solidFill>
                <a:latin typeface="Aptos"/>
                <a:ea typeface="Aptos"/>
                <a:cs typeface="Aptos"/>
              </a:defRPr>
            </a:pPr>
            <a:r>
              <a:rPr sz="1950" b="1">
                <a:solidFill>
                  <a:srgbClr val="1B6CA8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9C302DD-B4F9-4809-9047-472C4A555E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190750"/>
            <a:ext cx="2400300" cy="1752600"/>
          </a:xfrm>
          <a:prstGeom xmlns:a="http://schemas.openxmlformats.org/drawingml/2006/main" prst="roundRect">
            <a:avLst>
              <a:gd name="adj" fmla="val 4348"/>
            </a:avLst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D7DEE5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63DD34F-9858-4722-B7AD-78A1A30940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324100"/>
            <a:ext cx="21336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B6CA8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B6CA8"/>
                </a:solidFill>
                <a:latin typeface="Aptos"/>
                <a:ea typeface="Aptos"/>
                <a:cs typeface="Aptos"/>
              </a:rPr>
              <a:t>≈ 15 min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178432D-4FCB-46E1-B5C6-35BF250991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771775"/>
            <a:ext cx="2133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102A43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102A43"/>
                </a:solidFill>
                <a:latin typeface="Aptos"/>
                <a:ea typeface="Aptos"/>
                <a:cs typeface="Aptos"/>
              </a:rPr>
              <a:t>Drenagem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F527B87-1DE5-49A8-B9C2-4EFF1C39D3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3181350"/>
            <a:ext cx="20574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2707C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2707C"/>
                </a:solidFill>
                <a:latin typeface="Aptos"/>
                <a:ea typeface="Aptos"/>
                <a:cs typeface="Aptos"/>
              </a:rPr>
              <a:t>Aguardar e observar o efluente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D9AC78A-16EC-4843-97AF-85AD17AA8D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91525" y="2828925"/>
            <a:ext cx="3333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96154"/>
          </a:bodyPr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1B6CA8"/>
                </a:solidFill>
                <a:latin typeface="Aptos"/>
                <a:ea typeface="Aptos"/>
                <a:cs typeface="Aptos"/>
              </a:defRPr>
            </a:pPr>
            <a:r>
              <a:rPr sz="1950" b="1">
                <a:solidFill>
                  <a:srgbClr val="1B6CA8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E27F56D-5BD6-4F20-AA85-AC0AF6C6E8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24900" y="2190750"/>
            <a:ext cx="2400300" cy="1752600"/>
          </a:xfrm>
          <a:prstGeom xmlns:a="http://schemas.openxmlformats.org/drawingml/2006/main" prst="roundRect">
            <a:avLst>
              <a:gd name="adj" fmla="val 4348"/>
            </a:avLst>
          </a:prstGeom>
          <a:solidFill xmlns:a="http://schemas.openxmlformats.org/drawingml/2006/main">
            <a:srgbClr val="EDF6F7"/>
          </a:solidFill>
          <a:ln xmlns:a="http://schemas.openxmlformats.org/drawingml/2006/main" w="9525">
            <a:solidFill>
              <a:srgbClr val="2E8B68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503DE98-03B6-48D2-BEDC-E5313FF8E8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324100"/>
            <a:ext cx="21336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2E8B68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2E8B68"/>
                </a:solidFill>
                <a:latin typeface="Aptos"/>
                <a:ea typeface="Aptos"/>
                <a:cs typeface="Aptos"/>
              </a:rPr>
              <a:t>≥ 4 vezes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6832570-3B19-4AE6-93CA-B621E5051A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771775"/>
            <a:ext cx="2133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102A43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102A43"/>
                </a:solidFill>
                <a:latin typeface="Aptos"/>
                <a:ea typeface="Aptos"/>
                <a:cs typeface="Aptos"/>
              </a:rPr>
              <a:t>Enxágue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16DF88F-B1C4-4F07-9DFA-1C377E835C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3181350"/>
            <a:ext cx="20574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2707C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2707C"/>
                </a:solidFill>
                <a:latin typeface="Aptos"/>
                <a:ea typeface="Aptos"/>
                <a:cs typeface="Aptos"/>
              </a:rPr>
              <a:t>Repetir após a última injeção de detergente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E7A842C-684D-4A20-9180-03AC7C9B3A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438650"/>
            <a:ext cx="10572750" cy="1162050"/>
          </a:xfrm>
          <a:prstGeom xmlns:a="http://schemas.openxmlformats.org/drawingml/2006/main" prst="roundRect">
            <a:avLst>
              <a:gd name="adj" fmla="val 6557"/>
            </a:avLst>
          </a:prstGeom>
          <a:solidFill xmlns:a="http://schemas.openxmlformats.org/drawingml/2006/main">
            <a:srgbClr val="FFF7E6"/>
          </a:solidFill>
          <a:ln xmlns:a="http://schemas.openxmlformats.org/drawingml/2006/main" w="9525">
            <a:solidFill>
              <a:srgbClr val="E2A72E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5039B9C-2122-4DDB-9832-4A091D85BC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581525"/>
            <a:ext cx="2476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02A43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02A43"/>
                </a:solidFill>
                <a:latin typeface="Aptos"/>
                <a:ea typeface="Aptos"/>
                <a:cs typeface="Aptos"/>
              </a:rPr>
              <a:t>Critério de conclusão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D2238999-ACC9-4AE3-8577-B4D937CB96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4533900"/>
            <a:ext cx="75438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Coletar amostra em KA10. O último efluente deve estar claro e sem espuma. Se não estiver, repetir os enxágues e manter o controle do volume coletado.</a:t>
            </a:r>
          </a:p>
        </p:txBody>
      </p:sp>
    </p:spTree>
    <p:extLst>
      <p:ext uri="{BB962C8B-B14F-4D97-AF65-F5344CB8AC3E}">
        <p14:creationId xmlns:p14="http://schemas.microsoft.com/office/powerpoint/2010/main" val="187449080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75B41EBF-E59A-49A6-A4F3-AE44F60438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8600"/>
            <a:ext cx="628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8A7A0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18A7A0"/>
                </a:solidFill>
                <a:latin typeface="Aptos"/>
                <a:ea typeface="Aptos"/>
                <a:cs typeface="Aptos"/>
              </a:rPr>
              <a:t>CAPACITAÇÃO O&amp;M  |  SISTEMA SDB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C1A2367-F3C4-4C60-BCFB-ECC0555C18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23875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02A43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102A43"/>
                </a:solidFill>
                <a:latin typeface="Aptos"/>
                <a:ea typeface="Aptos"/>
                <a:cs typeface="Aptos"/>
              </a:rPr>
              <a:t>Finalização e liberação da TG</a:t>
            </a:r>
          </a:p>
        </p:txBody>
      </p:sp>
      <p:cxnSp>
        <p:nvCxnSpPr>
          <p:cNvPr id="36" name=""/>
          <p:cNvCxnSpPr/>
          <p:nvPr/>
        </p:nvCxnSpPr>
        <p:spPr>
          <a:xfrm xmlns:a="http://schemas.openxmlformats.org/drawingml/2006/main">
            <a:off x="514350" y="1200150"/>
            <a:ext cx="111633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D7DEE5"/>
            </a:solidFill>
            <a:prstDash val="solid"/>
          </a:ln>
        </p:spPr>
      </p:cxn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5DD07ED-1EA4-4D93-A651-C699B232B4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2286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62707C"/>
                </a:solidFill>
                <a:latin typeface="Aptos"/>
                <a:ea typeface="Aptos"/>
                <a:cs typeface="Aptos"/>
              </a:defRPr>
            </a:pPr>
            <a:r>
              <a:rPr sz="975" b="0">
                <a:solidFill>
                  <a:srgbClr val="62707C"/>
                </a:solidFill>
                <a:latin typeface="Aptos"/>
                <a:ea typeface="Aptos"/>
                <a:cs typeface="Aptos"/>
              </a:rPr>
              <a:t>11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734C95D-8969-4C1F-B415-1FC24D1B3A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" y="2019300"/>
            <a:ext cx="2076450" cy="1295400"/>
          </a:xfrm>
          <a:prstGeom xmlns:a="http://schemas.openxmlformats.org/drawingml/2006/main" prst="roundRect">
            <a:avLst>
              <a:gd name="adj" fmla="val 588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EE5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582D349-6490-42E3-AFBE-7EAB3EF76D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133600"/>
            <a:ext cx="323850" cy="3238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02A43"/>
          </a:solidFill>
          <a:ln xmlns:a="http://schemas.openxmlformats.org/drawingml/2006/main" w="9525">
            <a:solidFill>
              <a:srgbClr val="102A43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72C1587-ED74-4FE0-A1B0-EE306ACFC5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13360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73A4B9D-B4E9-466A-B193-C0654809FB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114550"/>
            <a:ext cx="1428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02A43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102A43"/>
                </a:solidFill>
                <a:latin typeface="Aptos"/>
                <a:ea typeface="Aptos"/>
                <a:cs typeface="Aptos"/>
              </a:rPr>
              <a:t>Purga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EF926EB-CFE4-4FAD-9D9E-3D023639F1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533650"/>
            <a:ext cx="18097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2707C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2707C"/>
                </a:solidFill>
                <a:latin typeface="Aptos"/>
                <a:ea typeface="Aptos"/>
                <a:cs typeface="Aptos"/>
              </a:rPr>
              <a:t>Ar de instrumentos por ≥ 30 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E48EFFD-DCAF-4A70-8084-74AAAE3C5D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2019300"/>
            <a:ext cx="2076450" cy="1295400"/>
          </a:xfrm>
          <a:prstGeom xmlns:a="http://schemas.openxmlformats.org/drawingml/2006/main" prst="roundRect">
            <a:avLst>
              <a:gd name="adj" fmla="val 588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EE5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7076AF0-636E-49C1-8CE4-5E542FA75F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2133600"/>
            <a:ext cx="323850" cy="3238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02A43"/>
          </a:solidFill>
          <a:ln xmlns:a="http://schemas.openxmlformats.org/drawingml/2006/main" w="9525">
            <a:solidFill>
              <a:srgbClr val="102A43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31A5478-9069-48C3-B68C-25F9199550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213360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6C56668-7EE7-48FA-9914-661D738CDF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95650" y="2114550"/>
            <a:ext cx="1428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02A43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102A43"/>
                </a:solidFill>
                <a:latin typeface="Aptos"/>
                <a:ea typeface="Aptos"/>
                <a:cs typeface="Aptos"/>
              </a:rPr>
              <a:t>Fechamento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EACB740-4156-4190-ADEB-D35CD98E56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5600" y="2533650"/>
            <a:ext cx="18097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2707C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2707C"/>
                </a:solidFill>
                <a:latin typeface="Aptos"/>
                <a:ea typeface="Aptos"/>
                <a:cs typeface="Aptos"/>
              </a:rPr>
              <a:t>Drenos fechados, tampados e bloqueados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521E029-65D3-4023-AD94-BAC5856B4B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6350" y="2019300"/>
            <a:ext cx="2076450" cy="1295400"/>
          </a:xfrm>
          <a:prstGeom xmlns:a="http://schemas.openxmlformats.org/drawingml/2006/main" prst="roundRect">
            <a:avLst>
              <a:gd name="adj" fmla="val 588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EE5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0D1BCEE-C3CE-4766-A479-C8B69F78C9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00650" y="2133600"/>
            <a:ext cx="323850" cy="3238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02A43"/>
          </a:solidFill>
          <a:ln xmlns:a="http://schemas.openxmlformats.org/drawingml/2006/main" w="9525">
            <a:solidFill>
              <a:srgbClr val="102A43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617248D-4E4F-44EB-A344-62629A8B1A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00650" y="213360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8D75853-92A5-4639-962E-EFEAC437FF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2114550"/>
            <a:ext cx="1428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02A43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102A43"/>
                </a:solidFill>
                <a:latin typeface="Aptos"/>
                <a:ea typeface="Aptos"/>
                <a:cs typeface="Aptos"/>
              </a:rPr>
              <a:t>Registro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F159A70-3095-4AA4-90EE-EA907D6820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2533650"/>
            <a:ext cx="18097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2707C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2707C"/>
                </a:solidFill>
                <a:latin typeface="Aptos"/>
                <a:ea typeface="Aptos"/>
                <a:cs typeface="Aptos"/>
              </a:rPr>
              <a:t>Signature record + checklist + anormalidades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5A6F976-04B3-444D-A88B-854E9362E2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0450" y="2019300"/>
            <a:ext cx="2076450" cy="1295400"/>
          </a:xfrm>
          <a:prstGeom xmlns:a="http://schemas.openxmlformats.org/drawingml/2006/main" prst="roundRect">
            <a:avLst>
              <a:gd name="adj" fmla="val 588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EE5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CCB6051-C4F6-4662-A990-28DDB216B8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2133600"/>
            <a:ext cx="323850" cy="3238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02A43"/>
          </a:solidFill>
          <a:ln xmlns:a="http://schemas.openxmlformats.org/drawingml/2006/main" w="9525">
            <a:solidFill>
              <a:srgbClr val="102A43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F949E97-2819-47B6-9BF9-5585023B34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213360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56CC09A-B6CA-4C71-A095-A738BB6CB0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43850" y="2114550"/>
            <a:ext cx="1428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02A43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102A43"/>
                </a:solidFill>
                <a:latin typeface="Aptos"/>
                <a:ea typeface="Aptos"/>
                <a:cs typeface="Aptos"/>
              </a:rPr>
              <a:t>Restabelecer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7E3C3BE-D806-4EF7-86E1-FA2CB705F3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533650"/>
            <a:ext cx="18097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2707C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2707C"/>
                </a:solidFill>
                <a:latin typeface="Aptos"/>
                <a:ea typeface="Aptos"/>
                <a:cs typeface="Aptos"/>
              </a:rPr>
              <a:t>FGs em automático; retirar bloqueios autorizados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4734232-27DE-4C4F-80E5-592C06697F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4550" y="2019300"/>
            <a:ext cx="2076450" cy="1295400"/>
          </a:xfrm>
          <a:prstGeom xmlns:a="http://schemas.openxmlformats.org/drawingml/2006/main" prst="roundRect">
            <a:avLst>
              <a:gd name="adj" fmla="val 588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EE5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AE2EB4E-D622-4243-9B2E-885066F3F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48850" y="2133600"/>
            <a:ext cx="323850" cy="3238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02A43"/>
          </a:solidFill>
          <a:ln xmlns:a="http://schemas.openxmlformats.org/drawingml/2006/main" w="9525">
            <a:solidFill>
              <a:srgbClr val="102A43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C5F7C8A-B158-45A0-B787-E6AE5F51AA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48850" y="213360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5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1EAF8AE-0C4A-4605-A332-EF0349582F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67950" y="2114550"/>
            <a:ext cx="1428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02A43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102A43"/>
                </a:solidFill>
                <a:latin typeface="Aptos"/>
                <a:ea typeface="Aptos"/>
                <a:cs typeface="Aptos"/>
              </a:rPr>
              <a:t>Secar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C729D9AC-3865-47EA-8EE1-C4DC0E05FB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67900" y="2533650"/>
            <a:ext cx="18097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2707C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2707C"/>
                </a:solidFill>
                <a:latin typeface="Aptos"/>
                <a:ea typeface="Aptos"/>
                <a:cs typeface="Aptos"/>
              </a:rPr>
              <a:t>Partida imediata e idle ≥ 15 min, ou FG Purge ≥ 15 min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F61107D1-94A7-42DD-9AB0-EB30867800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000500"/>
            <a:ext cx="10572750" cy="781050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C83E4D"/>
          </a:solidFill>
          <a:ln xmlns:a="http://schemas.openxmlformats.org/drawingml/2006/main" w="9525">
            <a:solidFill>
              <a:srgbClr val="C83E4D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347A14A9-5A09-46D1-90A4-604C4EC893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10527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LIBERAÇÃO OBRIGATÓRIA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30BAF465-201E-495E-9E7C-37D2E144D9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4067175"/>
            <a:ext cx="7429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Todos os drenos fechados e bloqueados • amostragens tampadas • formulário assinado • mangueira e ferramentas retiradas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048E6D99-40D1-4D8E-839A-29ECC03F93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219700"/>
            <a:ext cx="10572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02A43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02A43"/>
                </a:solidFill>
                <a:latin typeface="Aptos"/>
                <a:ea typeface="Aptos"/>
                <a:cs typeface="Aptos"/>
              </a:rPr>
              <a:t>A secagem reduz a permanência de umidade no caminho de gás e nos sistemas associados.</a:t>
            </a:r>
          </a:p>
        </p:txBody>
      </p:sp>
    </p:spTree>
    <p:extLst>
      <p:ext uri="{BB962C8B-B14F-4D97-AF65-F5344CB8AC3E}">
        <p14:creationId xmlns:p14="http://schemas.microsoft.com/office/powerpoint/2010/main" val="2119485185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B9A1D867-7B1A-4206-9667-4F27A90762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8600"/>
            <a:ext cx="628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8A7A0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18A7A0"/>
                </a:solidFill>
                <a:latin typeface="Aptos"/>
                <a:ea typeface="Aptos"/>
                <a:cs typeface="Aptos"/>
              </a:rPr>
              <a:t>CAPACITAÇÃO O&amp;M  |  SISTEMA SDB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C85C6AC-986A-426F-864B-687125F4C4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23875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02A43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102A43"/>
                </a:solidFill>
                <a:latin typeface="Aptos"/>
                <a:ea typeface="Aptos"/>
                <a:cs typeface="Aptos"/>
              </a:rPr>
              <a:t>Condições anormais: decisão segura</a:t>
            </a:r>
          </a:p>
        </p:txBody>
      </p:sp>
      <p:cxnSp>
        <p:nvCxnSpPr>
          <p:cNvPr id="31" name=""/>
          <p:cNvCxnSpPr/>
          <p:nvPr/>
        </p:nvCxnSpPr>
        <p:spPr>
          <a:xfrm xmlns:a="http://schemas.openxmlformats.org/drawingml/2006/main">
            <a:off x="514350" y="1200150"/>
            <a:ext cx="111633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D7DEE5"/>
            </a:solidFill>
            <a:prstDash val="solid"/>
          </a:ln>
        </p:spPr>
      </p:cxn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955BF89-B20E-4EE5-A856-54A5B39C8D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2286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62707C"/>
                </a:solidFill>
                <a:latin typeface="Aptos"/>
                <a:ea typeface="Aptos"/>
                <a:cs typeface="Aptos"/>
              </a:defRPr>
            </a:pPr>
            <a:r>
              <a:rPr sz="975" b="0">
                <a:solidFill>
                  <a:srgbClr val="62707C"/>
                </a:solidFill>
                <a:latin typeface="Aptos"/>
                <a:ea typeface="Aptos"/>
                <a:cs typeface="Aptos"/>
              </a:rPr>
              <a:t>12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60566A5-F3D4-476F-AD6E-552EE232F3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409700"/>
            <a:ext cx="1120140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EE5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6505F0E-562A-4B02-8A82-3A7451F278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485900"/>
            <a:ext cx="2438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02A43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102A43"/>
                </a:solidFill>
                <a:latin typeface="Aptos"/>
                <a:ea typeface="Aptos"/>
                <a:cs typeface="Aptos"/>
              </a:rPr>
              <a:t>Pressão &gt; 60 bar(g)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9DAFE48-00E6-497D-A19B-2E55BB68E6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1485900"/>
            <a:ext cx="4000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2707C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2707C"/>
                </a:solidFill>
                <a:latin typeface="Aptos"/>
                <a:ea typeface="Aptos"/>
                <a:cs typeface="Aptos"/>
              </a:rPr>
              <a:t>Restrição em filtro/bico ou válvula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DF57098-67FD-4C7D-A29C-2685E45DCF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485900"/>
            <a:ext cx="41529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Parar, despressurizar e inspecionar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32B69BE-E651-43C6-B4FC-D04947FCC3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90750"/>
            <a:ext cx="1120140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D7DEE5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F012779-2A90-4E38-AE3C-F520D40F76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266950"/>
            <a:ext cx="2438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02A43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102A43"/>
                </a:solidFill>
                <a:latin typeface="Aptos"/>
                <a:ea typeface="Aptos"/>
                <a:cs typeface="Aptos"/>
              </a:rPr>
              <a:t>Pressão &lt; 50 bar(g)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3E46D26-5BDA-413D-B9D9-18CC5901D9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266950"/>
            <a:ext cx="4000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2707C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2707C"/>
                </a:solidFill>
                <a:latin typeface="Aptos"/>
                <a:ea typeface="Aptos"/>
                <a:cs typeface="Aptos"/>
              </a:rPr>
              <a:t>Vazamento, falta de fluido ou perda de alimentação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6FAD776-140D-4DA7-A88D-A4E816DA69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266950"/>
            <a:ext cx="41529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Parar e conter antes de reiniciar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41FED2D-2378-4346-B1FC-5180AF4FAA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971800"/>
            <a:ext cx="1120140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EE5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FE6A318-DD0A-41B5-AF62-507E2DBA87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048000"/>
            <a:ext cx="2438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02A43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102A43"/>
                </a:solidFill>
                <a:latin typeface="Aptos"/>
                <a:ea typeface="Aptos"/>
                <a:cs typeface="Aptos"/>
              </a:rPr>
              <a:t>Barring indisponível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BCDF958-759F-4495-BC61-B28EC2CFB1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048000"/>
            <a:ext cx="4000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2707C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2707C"/>
                </a:solidFill>
                <a:latin typeface="Aptos"/>
                <a:ea typeface="Aptos"/>
                <a:cs typeface="Aptos"/>
              </a:rPr>
              <a:t>Falha do sistema de giro lento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402CF03-978C-4324-87BA-552EEB9A0C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048000"/>
            <a:ext cx="41529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Suspender; não prosseguir em condição improvisada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3AF12A0-B80D-4A3A-9DC4-1CA14CEDFE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752850"/>
            <a:ext cx="1120140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D7DEE5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6B27E21-202B-4CA8-B51C-87A725417F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829050"/>
            <a:ext cx="2438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02A43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102A43"/>
                </a:solidFill>
                <a:latin typeface="Aptos"/>
                <a:ea typeface="Aptos"/>
                <a:cs typeface="Aptos"/>
              </a:rPr>
              <a:t>Efluente com espuma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F2ACEFD-A22E-4E1C-B851-7868317CB2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829050"/>
            <a:ext cx="4000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2707C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2707C"/>
                </a:solidFill>
                <a:latin typeface="Aptos"/>
                <a:ea typeface="Aptos"/>
                <a:cs typeface="Aptos"/>
              </a:rPr>
              <a:t>Enxágue insuficiente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78E3676-9A3F-419B-8C93-27563D4E8D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829050"/>
            <a:ext cx="41529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Repetir enxágues e nova amostra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59BE0D0-93A4-4454-BDB1-7FDF4725FA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33900"/>
            <a:ext cx="1120140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EE5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138A945-6860-48B6-9255-482F83427B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610100"/>
            <a:ext cx="2438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C83E4D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C83E4D"/>
                </a:solidFill>
                <a:latin typeface="Aptos"/>
                <a:ea typeface="Aptos"/>
                <a:cs typeface="Aptos"/>
              </a:rPr>
              <a:t>Alarme dreno &gt; 100 °C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051DF9B-409C-4FF6-BBC1-4AFC456E3D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610100"/>
            <a:ext cx="4000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2707C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2707C"/>
                </a:solidFill>
                <a:latin typeface="Aptos"/>
                <a:ea typeface="Aptos"/>
                <a:cs typeface="Aptos"/>
              </a:rPr>
              <a:t>Possível gás quente no sistema de dreno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D8A6163-8A07-455F-88CF-B733022090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4610100"/>
            <a:ext cx="41529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Operador deve tripar manualmente e investigar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6F89B27-A4B5-4A10-81FB-5CD8C223F5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314950"/>
            <a:ext cx="1120140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D7DEE5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1562855-52C5-4777-A55B-1EAA71B802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391150"/>
            <a:ext cx="2438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02A43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102A43"/>
                </a:solidFill>
                <a:latin typeface="Aptos"/>
                <a:ea typeface="Aptos"/>
                <a:cs typeface="Aptos"/>
              </a:rPr>
              <a:t>Partida não disponível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0FE61A06-D87D-4971-AD4E-6AE2231CF6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5391150"/>
            <a:ext cx="4000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2707C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2707C"/>
                </a:solidFill>
                <a:latin typeface="Aptos"/>
                <a:ea typeface="Aptos"/>
                <a:cs typeface="Aptos"/>
              </a:rPr>
              <a:t>Start block, dreno aberto ou permissivo ausente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B4E554F-8D1E-43F0-8FF9-6AB9797A01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5391150"/>
            <a:ext cx="41529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Manter bloqueio e recompor o alinhamento</a:t>
            </a:r>
          </a:p>
        </p:txBody>
      </p:sp>
    </p:spTree>
    <p:extLst>
      <p:ext uri="{BB962C8B-B14F-4D97-AF65-F5344CB8AC3E}">
        <p14:creationId xmlns:p14="http://schemas.microsoft.com/office/powerpoint/2010/main" val="1082823074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85F1CCC-642A-486F-874D-0F2AC0F4F5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8600"/>
            <a:ext cx="628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8A7A0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18A7A0"/>
                </a:solidFill>
                <a:latin typeface="Aptos"/>
                <a:ea typeface="Aptos"/>
                <a:cs typeface="Aptos"/>
              </a:rPr>
              <a:t>CAPACITAÇÃO O&amp;M  |  SISTEMA SDB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CA50BC5-D588-45F5-9446-EFF952190A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23875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02A43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102A43"/>
                </a:solidFill>
                <a:latin typeface="Aptos"/>
                <a:ea typeface="Aptos"/>
                <a:cs typeface="Aptos"/>
              </a:rPr>
              <a:t>Pratique a decisão operacional</a:t>
            </a:r>
          </a:p>
        </p:txBody>
      </p:sp>
      <p:cxnSp>
        <p:nvCxnSpPr>
          <p:cNvPr id="24" name=""/>
          <p:cNvCxnSpPr/>
          <p:nvPr/>
        </p:nvCxnSpPr>
        <p:spPr>
          <a:xfrm xmlns:a="http://schemas.openxmlformats.org/drawingml/2006/main">
            <a:off x="514350" y="1200150"/>
            <a:ext cx="111633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D7DEE5"/>
            </a:solidFill>
            <a:prstDash val="solid"/>
          </a:ln>
        </p:spPr>
      </p:cxn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ECE07AD-FCF9-4D64-97C1-3DABBEDE9E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2286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62707C"/>
                </a:solidFill>
                <a:latin typeface="Aptos"/>
                <a:ea typeface="Aptos"/>
                <a:cs typeface="Aptos"/>
              </a:defRPr>
            </a:pPr>
            <a:r>
              <a:rPr sz="975" b="0">
                <a:solidFill>
                  <a:srgbClr val="62707C"/>
                </a:solidFill>
                <a:latin typeface="Aptos"/>
                <a:ea typeface="Aptos"/>
                <a:cs typeface="Aptos"/>
              </a:rPr>
              <a:t>13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769C526-41EA-45A7-A0CD-0DBC46F5C3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504950"/>
            <a:ext cx="5143500" cy="1847850"/>
          </a:xfrm>
          <a:prstGeom xmlns:a="http://schemas.openxmlformats.org/drawingml/2006/main" prst="roundRect">
            <a:avLst>
              <a:gd name="adj" fmla="val 412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EE5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B023CF3-2E0E-4E9B-813F-2E6DD1BA53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65735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1B6CA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1B6CA8"/>
                </a:solidFill>
                <a:latin typeface="Aptos"/>
                <a:ea typeface="Aptos"/>
                <a:cs typeface="Aptos"/>
              </a:rPr>
              <a:t>CENÁRIO 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E03C848-EC2E-41EF-A2B0-0065827F31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000250"/>
            <a:ext cx="476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2A43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102A43"/>
                </a:solidFill>
                <a:latin typeface="Aptos"/>
                <a:ea typeface="Aptos"/>
                <a:cs typeface="Aptos"/>
              </a:rPr>
              <a:t>Pressão sobe para 66 bar(g)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2B1CEFE-C213-4DE8-BC63-9629101BAD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505075"/>
            <a:ext cx="4762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Parar a bomba, despressurizar e verificar restrição/filtro/bico.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F5AFE52-8973-4442-8E5E-C4C2C098BF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9800" y="1504950"/>
            <a:ext cx="5143500" cy="1847850"/>
          </a:xfrm>
          <a:prstGeom xmlns:a="http://schemas.openxmlformats.org/drawingml/2006/main" prst="roundRect">
            <a:avLst>
              <a:gd name="adj" fmla="val 412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EE5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123D7DC-184B-4544-9064-216786DD77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65735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1B6CA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1B6CA8"/>
                </a:solidFill>
                <a:latin typeface="Aptos"/>
                <a:ea typeface="Aptos"/>
                <a:cs typeface="Aptos"/>
              </a:rPr>
              <a:t>CENÁRIO 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CE9CEF7-99AA-4D1E-B889-8630FBF546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000250"/>
            <a:ext cx="476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2A43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102A43"/>
                </a:solidFill>
                <a:latin typeface="Aptos"/>
                <a:ea typeface="Aptos"/>
                <a:cs typeface="Aptos"/>
              </a:rPr>
              <a:t>Barring para durante o repouso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EE15CB6-8245-42D6-AECB-D355B361B1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505075"/>
            <a:ext cx="4762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Suspender a sequência; manter controle e restabelecer somente conforme procedimento.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F2D0AD7-3DA2-431C-8A89-BD9448E2B7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657600"/>
            <a:ext cx="5143500" cy="1847850"/>
          </a:xfrm>
          <a:prstGeom xmlns:a="http://schemas.openxmlformats.org/drawingml/2006/main" prst="roundRect">
            <a:avLst>
              <a:gd name="adj" fmla="val 412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EE5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59D9DB6-255A-414A-807A-81EC422D95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8100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1B6CA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1B6CA8"/>
                </a:solidFill>
                <a:latin typeface="Aptos"/>
                <a:ea typeface="Aptos"/>
                <a:cs typeface="Aptos"/>
              </a:rPr>
              <a:t>CENÁRIO 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FCFC5C6-85C0-4B75-9049-0913C98C1E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152900"/>
            <a:ext cx="476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2A43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102A43"/>
                </a:solidFill>
                <a:latin typeface="Aptos"/>
                <a:ea typeface="Aptos"/>
                <a:cs typeface="Aptos"/>
              </a:rPr>
              <a:t>KA10 permanece com espuma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05CBE9B-4042-4BC6-BF88-D117CB38A2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657725"/>
            <a:ext cx="4762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Repetir enxágues e coletar nova amostra antes da liberação.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C5CD572-5B68-4554-89B6-8E431DD28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9800" y="3657600"/>
            <a:ext cx="5143500" cy="1847850"/>
          </a:xfrm>
          <a:prstGeom xmlns:a="http://schemas.openxmlformats.org/drawingml/2006/main" prst="roundRect">
            <a:avLst>
              <a:gd name="adj" fmla="val 412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83E4D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0AF9A87-96E2-4121-B958-F447E56BE9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8100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83E4D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C83E4D"/>
                </a:solidFill>
                <a:latin typeface="Aptos"/>
                <a:ea typeface="Aptos"/>
                <a:cs typeface="Aptos"/>
              </a:rPr>
              <a:t>CENÁRIO 4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232ED31-115D-4F5E-AAEA-7C1489D52E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152900"/>
            <a:ext cx="476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2A43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102A43"/>
                </a:solidFill>
                <a:latin typeface="Aptos"/>
                <a:ea typeface="Aptos"/>
                <a:cs typeface="Aptos"/>
              </a:rPr>
              <a:t>SDB60AA205 indica aberta após fechamento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2FDD7FF-5752-499D-8C64-4F4480BEE6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657725"/>
            <a:ext cx="4762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Não forçar o start block; confirmar posição física, cadeado, fim de curso e sinal.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C4BE8CE-5001-4295-91F4-DA6367ACFA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962650"/>
            <a:ext cx="10572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2E8B68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2E8B68"/>
                </a:solidFill>
                <a:latin typeface="Aptos"/>
                <a:ea typeface="Aptos"/>
                <a:cs typeface="Aptos"/>
              </a:rPr>
              <a:t>No simulador, cada escolha recebe feedback imediato e pontuação.</a:t>
            </a:r>
          </a:p>
        </p:txBody>
      </p:sp>
    </p:spTree>
    <p:extLst>
      <p:ext uri="{BB962C8B-B14F-4D97-AF65-F5344CB8AC3E}">
        <p14:creationId xmlns:p14="http://schemas.microsoft.com/office/powerpoint/2010/main" val="494580039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CCBBAEF9-8104-496D-9C21-3CA66A28C7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8600"/>
            <a:ext cx="628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8A7A0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18A7A0"/>
                </a:solidFill>
                <a:latin typeface="Aptos"/>
                <a:ea typeface="Aptos"/>
                <a:cs typeface="Aptos"/>
              </a:rPr>
              <a:t>CAPACITAÇÃO O&amp;M  |  SISTEMA SDB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3CC8275-E9A8-479B-A3BE-4ABE900B7D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23875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02A43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102A43"/>
                </a:solidFill>
                <a:latin typeface="Aptos"/>
                <a:ea typeface="Aptos"/>
                <a:cs typeface="Aptos"/>
              </a:rPr>
              <a:t>Checklist de liberação</a:t>
            </a:r>
          </a:p>
        </p:txBody>
      </p:sp>
      <p:cxnSp>
        <p:nvCxnSpPr>
          <p:cNvPr id="38" name=""/>
          <p:cNvCxnSpPr/>
          <p:nvPr/>
        </p:nvCxnSpPr>
        <p:spPr>
          <a:xfrm xmlns:a="http://schemas.openxmlformats.org/drawingml/2006/main">
            <a:off x="514350" y="1200150"/>
            <a:ext cx="111633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D7DEE5"/>
            </a:solidFill>
            <a:prstDash val="solid"/>
          </a:ln>
        </p:spPr>
      </p:cxn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90E6D55-008E-4CAF-B6B7-EC654D4376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2286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62707C"/>
                </a:solidFill>
                <a:latin typeface="Aptos"/>
                <a:ea typeface="Aptos"/>
                <a:cs typeface="Aptos"/>
              </a:defRPr>
            </a:pPr>
            <a:r>
              <a:rPr sz="975" b="0">
                <a:solidFill>
                  <a:srgbClr val="62707C"/>
                </a:solidFill>
                <a:latin typeface="Aptos"/>
                <a:ea typeface="Aptos"/>
                <a:cs typeface="Aptos"/>
              </a:rPr>
              <a:t>14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9EAC288-EEEA-4E98-8EE5-4BED2A83D6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504950"/>
            <a:ext cx="3333750" cy="4076700"/>
          </a:xfrm>
          <a:prstGeom xmlns:a="http://schemas.openxmlformats.org/drawingml/2006/main" prst="roundRect">
            <a:avLst>
              <a:gd name="adj" fmla="val 2286"/>
            </a:avLst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D7DEE5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01ACE2E-F822-4073-A9A5-7B90B65025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6573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B6CA8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1B6CA8"/>
                </a:solidFill>
                <a:latin typeface="Aptos"/>
                <a:ea typeface="Aptos"/>
                <a:cs typeface="Aptos"/>
              </a:rPr>
              <a:t>ANTES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514B3A4-A8C5-491D-AA91-D56F70A2B0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200275"/>
            <a:ext cx="304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2A43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102A43"/>
                </a:solidFill>
                <a:latin typeface="Aptos"/>
                <a:ea typeface="Aptos"/>
                <a:cs typeface="Aptos"/>
              </a:rPr>
              <a:t>□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181D699-D02F-4CB8-8D2C-3DC0479533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2133600"/>
            <a:ext cx="2571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APR/PT e comunicação testada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032D320-2DFA-4307-BC37-7DED65EF14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924175"/>
            <a:ext cx="304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2A43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102A43"/>
                </a:solidFill>
                <a:latin typeface="Aptos"/>
                <a:ea typeface="Aptos"/>
                <a:cs typeface="Aptos"/>
              </a:rPr>
              <a:t>□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D3EDE07-CA33-41CB-959C-447CA77073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2857500"/>
            <a:ext cx="2571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Shutdown, resfriamento e barring confirmados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95045FC-0631-4BD1-BAB5-CEF91C783E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648075"/>
            <a:ext cx="304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2A43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102A43"/>
                </a:solidFill>
                <a:latin typeface="Aptos"/>
                <a:ea typeface="Aptos"/>
                <a:cs typeface="Aptos"/>
              </a:rPr>
              <a:t>□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7DD2118-BF8D-41B0-8B81-8159C2E7CC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581400"/>
            <a:ext cx="2571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Unidade, filtros, mangueiras e tanque inspecionados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40905B2-94B2-446A-96BF-4325BE3584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371975"/>
            <a:ext cx="304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2A43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102A43"/>
                </a:solidFill>
                <a:latin typeface="Aptos"/>
                <a:ea typeface="Aptos"/>
                <a:cs typeface="Aptos"/>
              </a:rPr>
              <a:t>□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8DA8D00-B8A1-4AC0-887D-1E25258EAB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4305300"/>
            <a:ext cx="2571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Drenagem alinhada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4CFDB79-4A4B-4218-BDAA-679B162BBF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1504950"/>
            <a:ext cx="3333750" cy="4076700"/>
          </a:xfrm>
          <a:prstGeom xmlns:a="http://schemas.openxmlformats.org/drawingml/2006/main" prst="roundRect">
            <a:avLst>
              <a:gd name="adj" fmla="val 2286"/>
            </a:avLst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D7DEE5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8CD6652-FC09-4E23-BC32-2CB5B72138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16573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B6CA8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1B6CA8"/>
                </a:solidFill>
                <a:latin typeface="Aptos"/>
                <a:ea typeface="Aptos"/>
                <a:cs typeface="Aptos"/>
              </a:rPr>
              <a:t>DURANTE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AC77BFC-0FEB-48A1-81CC-C02ABAD070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2200275"/>
            <a:ext cx="304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2A43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102A43"/>
                </a:solidFill>
                <a:latin typeface="Aptos"/>
                <a:ea typeface="Aptos"/>
                <a:cs typeface="Aptos"/>
              </a:rPr>
              <a:t>□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D1351D1-1938-4B12-8B40-6E211E16DA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133600"/>
            <a:ext cx="2571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80 L por injeção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125C1C1-3E0F-4842-B47C-2077A5B1CA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2924175"/>
            <a:ext cx="304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2A43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102A43"/>
                </a:solidFill>
                <a:latin typeface="Aptos"/>
                <a:ea typeface="Aptos"/>
                <a:cs typeface="Aptos"/>
              </a:rPr>
              <a:t>□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9349518-5ECE-4BD4-AD34-E048A48A4A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857500"/>
            <a:ext cx="2571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50–60 bar(g)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E2CDB39-B682-47BF-80D2-7E07515C7D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3648075"/>
            <a:ext cx="304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2A43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102A43"/>
                </a:solidFill>
                <a:latin typeface="Aptos"/>
                <a:ea typeface="Aptos"/>
                <a:cs typeface="Aptos"/>
              </a:rPr>
              <a:t>□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4DE0A80-8731-4576-B4B4-F4651D0466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581400"/>
            <a:ext cx="2571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Repouso/drenagem controlados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2835848-14D2-4F7A-9978-49D62E67EF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4371975"/>
            <a:ext cx="304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2A43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102A43"/>
                </a:solidFill>
                <a:latin typeface="Aptos"/>
                <a:ea typeface="Aptos"/>
                <a:cs typeface="Aptos"/>
              </a:rPr>
              <a:t>□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F87AB42-B159-44FA-B855-5A0FF55F58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305300"/>
            <a:ext cx="2571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Amostras e volume registrados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9DBFFD7-A4B5-4A91-8498-468882744F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1504950"/>
            <a:ext cx="3333750" cy="4076700"/>
          </a:xfrm>
          <a:prstGeom xmlns:a="http://schemas.openxmlformats.org/drawingml/2006/main" prst="roundRect">
            <a:avLst>
              <a:gd name="adj" fmla="val 2286"/>
            </a:avLst>
          </a:prstGeom>
          <a:solidFill xmlns:a="http://schemas.openxmlformats.org/drawingml/2006/main">
            <a:srgbClr val="EDF6F7"/>
          </a:solidFill>
          <a:ln xmlns:a="http://schemas.openxmlformats.org/drawingml/2006/main" w="9525">
            <a:solidFill>
              <a:srgbClr val="2E8B68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5589FF7-6F29-4D35-9270-1C4ED9AE4E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16573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2E8B68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2E8B68"/>
                </a:solidFill>
                <a:latin typeface="Aptos"/>
                <a:ea typeface="Aptos"/>
                <a:cs typeface="Aptos"/>
              </a:rPr>
              <a:t>DEPOIS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D4A2A9D6-A387-453E-919E-735B532B99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2200275"/>
            <a:ext cx="304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2A43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102A43"/>
                </a:solidFill>
                <a:latin typeface="Aptos"/>
                <a:ea typeface="Aptos"/>
                <a:cs typeface="Aptos"/>
              </a:rPr>
              <a:t>□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C913D941-265A-4A8C-9E8B-8E68A0E87B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2133600"/>
            <a:ext cx="2571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≥ 4 enxágues finais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B3CBC1DC-9BFF-4F15-B21C-C87120DDC8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2924175"/>
            <a:ext cx="304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2A43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102A43"/>
                </a:solidFill>
                <a:latin typeface="Aptos"/>
                <a:ea typeface="Aptos"/>
                <a:cs typeface="Aptos"/>
              </a:rPr>
              <a:t>□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E2A4F80C-45C9-4452-9D84-9DD5EB3915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2857500"/>
            <a:ext cx="2571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Purga ≥ 30 s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28C1ADAB-6D74-4AE9-B6AB-2B199CDAB2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3648075"/>
            <a:ext cx="304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2A43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102A43"/>
                </a:solidFill>
                <a:latin typeface="Aptos"/>
                <a:ea typeface="Aptos"/>
                <a:cs typeface="Aptos"/>
              </a:rPr>
              <a:t>□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F07D84E6-6898-45A0-B0BE-2539AE6DE7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3581400"/>
            <a:ext cx="2571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Drenos fechados e bloqueados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2E1672E9-FA20-4328-AF33-CB6C7DAFB0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4371975"/>
            <a:ext cx="304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2A43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102A43"/>
                </a:solidFill>
                <a:latin typeface="Aptos"/>
                <a:ea typeface="Aptos"/>
                <a:cs typeface="Aptos"/>
              </a:rPr>
              <a:t>□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8ED7FD44-C892-4C3A-837F-91602B6C45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4305300"/>
            <a:ext cx="2571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Secagem ≥ 15 min e registro assinado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AF7DA221-3D2E-4EEE-99A9-7DEDC22A4B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905500"/>
            <a:ext cx="10572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C83E4D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C83E4D"/>
                </a:solidFill>
                <a:latin typeface="Aptos"/>
                <a:ea typeface="Aptos"/>
                <a:cs typeface="Aptos"/>
              </a:rPr>
              <a:t>Use o checklist completo do IT vigente durante a execução real.</a:t>
            </a:r>
          </a:p>
        </p:txBody>
      </p:sp>
    </p:spTree>
    <p:extLst>
      <p:ext uri="{BB962C8B-B14F-4D97-AF65-F5344CB8AC3E}">
        <p14:creationId xmlns:p14="http://schemas.microsoft.com/office/powerpoint/2010/main" val="758967777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102A4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D6486AA-4FFD-4168-A6A8-F200F2909D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19100"/>
            <a:ext cx="3429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E2A72E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E2A72E"/>
                </a:solidFill>
                <a:latin typeface="Aptos"/>
                <a:ea typeface="Aptos"/>
                <a:cs typeface="Aptos"/>
              </a:rPr>
              <a:t>FECHAMENTO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9F1B240-A265-48A9-ACD3-70860E5BBA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000125"/>
            <a:ext cx="7429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Três perguntas antes de liberar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CF2A9A8-8931-4541-866C-00329328D5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57400"/>
            <a:ext cx="8839200" cy="8001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163854"/>
          </a:solidFill>
          <a:ln xmlns:a="http://schemas.openxmlformats.org/drawingml/2006/main" w="9525">
            <a:solidFill>
              <a:srgbClr val="2E5574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1DB86E1-556F-4D3F-89BB-8BF449606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190750"/>
            <a:ext cx="4191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E2A72E"/>
                </a:solidFill>
                <a:latin typeface="Aptos"/>
                <a:ea typeface="Aptos"/>
                <a:cs typeface="Aptos"/>
              </a:defRPr>
            </a:pPr>
            <a:r>
              <a:rPr sz="1950" b="1">
                <a:solidFill>
                  <a:srgbClr val="E2A72E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78AC573-45FC-4FA9-8FA4-1F9AC78001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162175"/>
            <a:ext cx="78295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A drenagem está fisicamente fechada, tampada e bloqueada?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45A80D5-D85D-4537-AE6C-E74280692F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124200"/>
            <a:ext cx="8839200" cy="8001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163854"/>
          </a:solidFill>
          <a:ln xmlns:a="http://schemas.openxmlformats.org/drawingml/2006/main" w="9525">
            <a:solidFill>
              <a:srgbClr val="2E5574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EFCB870-6632-4A0C-9FC3-1AC711DA31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257550"/>
            <a:ext cx="4191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E2A72E"/>
                </a:solidFill>
                <a:latin typeface="Aptos"/>
                <a:ea typeface="Aptos"/>
                <a:cs typeface="Aptos"/>
              </a:defRPr>
            </a:pPr>
            <a:r>
              <a:rPr sz="1950" b="1">
                <a:solidFill>
                  <a:srgbClr val="E2A72E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F291568-2AF5-4DC1-A61A-18FAA9BDE4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228975"/>
            <a:ext cx="78295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O efluente final está claro e sem espuma, com registros completos?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707FCAC-8434-4FA9-AA5C-43AD1D26EA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191000"/>
            <a:ext cx="8839200" cy="8001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163854"/>
          </a:solidFill>
          <a:ln xmlns:a="http://schemas.openxmlformats.org/drawingml/2006/main" w="9525">
            <a:solidFill>
              <a:srgbClr val="2E5574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90AA673-8220-4553-9FE3-08D64A0DB2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324350"/>
            <a:ext cx="4191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E2A72E"/>
                </a:solidFill>
                <a:latin typeface="Aptos"/>
                <a:ea typeface="Aptos"/>
                <a:cs typeface="Aptos"/>
              </a:defRPr>
            </a:pPr>
            <a:r>
              <a:rPr sz="1950" b="1">
                <a:solidFill>
                  <a:srgbClr val="E2A72E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F7111E2-1297-4D35-BE56-9AA507BDEF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295775"/>
            <a:ext cx="78295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A purga e a secagem foram concluídas pelo tempo mínimo?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9A811B8-CA68-48CC-8AD6-B90FEB695A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2057400"/>
            <a:ext cx="1847850" cy="2933700"/>
          </a:xfrm>
          <a:prstGeom xmlns:a="http://schemas.openxmlformats.org/drawingml/2006/main" prst="roundRect">
            <a:avLst>
              <a:gd name="adj" fmla="val 412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9BF1AF6-D051-4D7E-8B6F-E152D8414B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44100" y="2324100"/>
            <a:ext cx="14668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400" b="1">
                <a:solidFill>
                  <a:srgbClr val="1B6CA8"/>
                </a:solidFill>
                <a:latin typeface="Aptos"/>
                <a:ea typeface="Aptos"/>
                <a:cs typeface="Aptos"/>
              </a:defRPr>
            </a:pPr>
            <a:r>
              <a:rPr sz="2400" b="1">
                <a:solidFill>
                  <a:srgbClr val="1B6CA8"/>
                </a:solidFill>
                <a:latin typeface="Aptos"/>
                <a:ea typeface="Aptos"/>
                <a:cs typeface="Aptos"/>
              </a:rPr>
              <a:t>80 L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39359B6-030C-4550-BA2C-5CEFFF3C80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44100" y="3000375"/>
            <a:ext cx="14668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C83E4D"/>
                </a:solidFill>
                <a:latin typeface="Aptos"/>
                <a:ea typeface="Aptos"/>
                <a:cs typeface="Aptos"/>
              </a:defRPr>
            </a:pPr>
            <a:r>
              <a:rPr sz="1950" b="1">
                <a:solidFill>
                  <a:srgbClr val="C83E4D"/>
                </a:solidFill>
                <a:latin typeface="Aptos"/>
                <a:ea typeface="Aptos"/>
                <a:cs typeface="Aptos"/>
              </a:rPr>
              <a:t>50–60</a:t>
            </a:r>
          </a:p>
          <a:p xmlns:a="http://schemas.openxmlformats.org/drawingml/2006/main">
            <a:pPr algn="ctr">
              <a:defRPr sz="1950" b="1">
                <a:solidFill>
                  <a:srgbClr val="C83E4D"/>
                </a:solidFill>
                <a:latin typeface="Aptos"/>
                <a:ea typeface="Aptos"/>
                <a:cs typeface="Aptos"/>
              </a:defRPr>
            </a:pPr>
            <a:r>
              <a:rPr sz="1950" b="1">
                <a:solidFill>
                  <a:srgbClr val="C83E4D"/>
                </a:solidFill>
                <a:latin typeface="Aptos"/>
                <a:ea typeface="Aptos"/>
                <a:cs typeface="Aptos"/>
              </a:rPr>
              <a:t>bar(g)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786864D-3C1C-4799-8EA3-59911F678F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44100" y="3895725"/>
            <a:ext cx="14668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2E8B68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2E8B68"/>
                </a:solidFill>
                <a:latin typeface="Aptos"/>
                <a:ea typeface="Aptos"/>
                <a:cs typeface="Aptos"/>
              </a:rPr>
              <a:t>≥ 4</a:t>
            </a:r>
          </a:p>
          <a:p xmlns:a="http://schemas.openxmlformats.org/drawingml/2006/main">
            <a:pPr algn="ctr">
              <a:defRPr sz="1800" b="1">
                <a:solidFill>
                  <a:srgbClr val="2E8B68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2E8B68"/>
                </a:solidFill>
                <a:latin typeface="Aptos"/>
                <a:ea typeface="Aptos"/>
                <a:cs typeface="Aptos"/>
              </a:rPr>
              <a:t>enxágues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A30FB68-C315-468C-864F-A6BE9A5517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753100"/>
            <a:ext cx="10572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Próximo passo: pratique a sequência no simulador interativo.</a:t>
            </a:r>
          </a:p>
        </p:txBody>
      </p:sp>
    </p:spTree>
    <p:extLst>
      <p:ext uri="{BB962C8B-B14F-4D97-AF65-F5344CB8AC3E}">
        <p14:creationId xmlns:p14="http://schemas.microsoft.com/office/powerpoint/2010/main" val="1329234430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B25B8BF-6B65-4DEF-BD95-EFD4F78CF1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8600"/>
            <a:ext cx="628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8A7A0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18A7A0"/>
                </a:solidFill>
                <a:latin typeface="Aptos"/>
                <a:ea typeface="Aptos"/>
                <a:cs typeface="Aptos"/>
              </a:rPr>
              <a:t>CAPACITAÇÃO O&amp;M  |  SISTEMA SDB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6D3A3C5-F2A2-43E3-9F6A-6DCDAC1F56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23875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02A43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102A43"/>
                </a:solidFill>
                <a:latin typeface="Aptos"/>
                <a:ea typeface="Aptos"/>
                <a:cs typeface="Aptos"/>
              </a:rPr>
              <a:t>Por que lavar o compressor?</a:t>
            </a:r>
          </a:p>
        </p:txBody>
      </p:sp>
      <p:cxnSp>
        <p:nvCxnSpPr>
          <p:cNvPr id="24" name=""/>
          <p:cNvCxnSpPr/>
          <p:nvPr/>
        </p:nvCxnSpPr>
        <p:spPr>
          <a:xfrm xmlns:a="http://schemas.openxmlformats.org/drawingml/2006/main">
            <a:off x="514350" y="1200150"/>
            <a:ext cx="111633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D7DEE5"/>
            </a:solidFill>
            <a:prstDash val="solid"/>
          </a:ln>
        </p:spPr>
      </p:cxn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66BAAB8-F932-4612-90C0-69DCF4D9EE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2286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62707C"/>
                </a:solidFill>
                <a:latin typeface="Aptos"/>
                <a:ea typeface="Aptos"/>
                <a:cs typeface="Aptos"/>
              </a:defRPr>
            </a:pPr>
            <a:r>
              <a:rPr sz="975" b="0">
                <a:solidFill>
                  <a:srgbClr val="62707C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571BA8A-507F-4492-AE79-D3FCBD2919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66850"/>
            <a:ext cx="7239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76874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Depósitos aderidos alteram o caminho do ar e reduzem a capacidade do conjunto.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ACE0AE2-C7CC-4BED-BCD3-E27269B7C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143125"/>
            <a:ext cx="5219700" cy="1428750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D7DEE5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CF4B6D0-AD75-4166-96D9-0D19AABF49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276475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B6CA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1B6CA8"/>
                </a:solidFill>
                <a:latin typeface="Aptos"/>
                <a:ea typeface="Aptos"/>
                <a:cs typeface="Aptos"/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5BE745C-5C97-48ED-BB98-2792042BBB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2257425"/>
            <a:ext cx="4286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2A43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02A43"/>
                </a:solidFill>
                <a:latin typeface="Aptos"/>
                <a:ea typeface="Aptos"/>
                <a:cs typeface="Aptos"/>
              </a:rPr>
              <a:t>Contaminação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1891EA9-38A7-414E-B8C8-36F6C73F81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2647950"/>
            <a:ext cx="41719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2707C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2707C"/>
                </a:solidFill>
                <a:latin typeface="Aptos"/>
                <a:ea typeface="Aptos"/>
                <a:cs typeface="Aptos"/>
              </a:rPr>
              <a:t>Sujidade se acumula nos estágios e nas superfícies aerodinâmicas.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42874D1-5E4A-4479-8A02-B732CE22BD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2143125"/>
            <a:ext cx="5219700" cy="1428750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D7DEE5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9AA386A-1610-443F-BB79-6592305FA4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2276475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B6CA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1B6CA8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874B808-F3B8-4142-9D69-A78EEBD5A2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2257425"/>
            <a:ext cx="4286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2A43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02A43"/>
                </a:solidFill>
                <a:latin typeface="Aptos"/>
                <a:ea typeface="Aptos"/>
                <a:cs typeface="Aptos"/>
              </a:rPr>
              <a:t>Perda de desempenho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70B9328-E2D1-478E-B9F0-BC5E19357C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2647950"/>
            <a:ext cx="41719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2707C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2707C"/>
                </a:solidFill>
                <a:latin typeface="Aptos"/>
                <a:ea typeface="Aptos"/>
                <a:cs typeface="Aptos"/>
              </a:rPr>
              <a:t>Caem a vazão de ar, a relação de compressão e a eficiência.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CA6AE89-335D-4D43-BB86-3792327FE4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914775"/>
            <a:ext cx="5219700" cy="1428750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D7DEE5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8E4640D-FD9D-4607-AFAD-680ADF4EA8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48125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B6CA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1B6CA8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C44C9A0-72D6-4696-A052-E4F9ABE652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4029075"/>
            <a:ext cx="4286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2A43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02A43"/>
                </a:solidFill>
                <a:latin typeface="Aptos"/>
                <a:ea typeface="Aptos"/>
                <a:cs typeface="Aptos"/>
              </a:rPr>
              <a:t>Lavagem offline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032155A-55DD-4CFE-B745-0124B87FAD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4419600"/>
            <a:ext cx="41719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2707C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2707C"/>
                </a:solidFill>
                <a:latin typeface="Aptos"/>
                <a:ea typeface="Aptos"/>
                <a:cs typeface="Aptos"/>
              </a:rPr>
              <a:t>Detergente e enxágues removem os depósitos com a TG resfriada e em giro lento.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FC44A58-47ED-48F6-B4D3-39B29F5680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3914775"/>
            <a:ext cx="5219700" cy="1428750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EDF6F7"/>
          </a:solidFill>
          <a:ln xmlns:a="http://schemas.openxmlformats.org/drawingml/2006/main" w="9525">
            <a:solidFill>
              <a:srgbClr val="D7DEE5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90AA281-DCF8-4C9C-B5E6-2F8B57A5F6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4048125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2E8B6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E8B68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4A86E6C-05F1-483C-A00E-19C37F95E3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4029075"/>
            <a:ext cx="4286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2A43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02A43"/>
                </a:solidFill>
                <a:latin typeface="Aptos"/>
                <a:ea typeface="Aptos"/>
                <a:cs typeface="Aptos"/>
              </a:rPr>
              <a:t>Resultado esperado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0043040-0F70-4D43-A207-40D45F6DE0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4419600"/>
            <a:ext cx="41719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2707C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2707C"/>
                </a:solidFill>
                <a:latin typeface="Aptos"/>
                <a:ea typeface="Aptos"/>
                <a:cs typeface="Aptos"/>
              </a:rPr>
              <a:t>Efluente final claro, sem espuma, sistema drenado e seco para liberação.</a:t>
            </a:r>
          </a:p>
        </p:txBody>
      </p:sp>
    </p:spTree>
    <p:extLst>
      <p:ext uri="{BB962C8B-B14F-4D97-AF65-F5344CB8AC3E}">
        <p14:creationId xmlns:p14="http://schemas.microsoft.com/office/powerpoint/2010/main" val="404996367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D9CADAC-8406-4A85-81D4-08AFAA70D9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8600"/>
            <a:ext cx="628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8A7A0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18A7A0"/>
                </a:solidFill>
                <a:latin typeface="Aptos"/>
                <a:ea typeface="Aptos"/>
                <a:cs typeface="Aptos"/>
              </a:rPr>
              <a:t>CAPACITAÇÃO O&amp;M  |  SISTEMA SDB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2F0FE8B-B9F9-4367-AEC0-069C47E5DA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23875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02A43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102A43"/>
                </a:solidFill>
                <a:latin typeface="Aptos"/>
                <a:ea typeface="Aptos"/>
                <a:cs typeface="Aptos"/>
              </a:rPr>
              <a:t>Visão funcional do sistema</a:t>
            </a:r>
          </a:p>
        </p:txBody>
      </p:sp>
      <p:cxnSp>
        <p:nvCxnSpPr>
          <p:cNvPr id="30" name=""/>
          <p:cNvCxnSpPr/>
          <p:nvPr/>
        </p:nvCxnSpPr>
        <p:spPr>
          <a:xfrm xmlns:a="http://schemas.openxmlformats.org/drawingml/2006/main">
            <a:off x="514350" y="1200150"/>
            <a:ext cx="111633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D7DEE5"/>
            </a:solidFill>
            <a:prstDash val="solid"/>
          </a:ln>
        </p:spPr>
      </p:cxn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A559231-EAD3-46C3-AA75-7CFAF3D749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2286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62707C"/>
                </a:solidFill>
                <a:latin typeface="Aptos"/>
                <a:ea typeface="Aptos"/>
                <a:cs typeface="Aptos"/>
              </a:defRPr>
            </a:pPr>
            <a:r>
              <a:rPr sz="975" b="0">
                <a:solidFill>
                  <a:srgbClr val="62707C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94EB446-5306-4EA7-A41A-E9E638C567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362200"/>
            <a:ext cx="2000250" cy="1257300"/>
          </a:xfrm>
          <a:prstGeom xmlns:a="http://schemas.openxmlformats.org/drawingml/2006/main" prst="roundRect">
            <a:avLst>
              <a:gd name="adj" fmla="val 606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EE5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4B545CF-A2B5-46C6-B137-A6B4A9FFFF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543175"/>
            <a:ext cx="17716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102A43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02A43"/>
                </a:solidFill>
                <a:latin typeface="Aptos"/>
                <a:ea typeface="Aptos"/>
                <a:cs typeface="Aptos"/>
              </a:rPr>
              <a:t>Tanque móvel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9D61731-BE16-4A26-BB4D-3A25ACC3CB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981325"/>
            <a:ext cx="17716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2707C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2707C"/>
                </a:solidFill>
                <a:latin typeface="Aptos"/>
                <a:ea typeface="Aptos"/>
                <a:cs typeface="Aptos"/>
              </a:rPr>
              <a:t>80 L por injeção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F769823-5B6E-4873-BA4A-8EDF7F9C8C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2705100"/>
            <a:ext cx="3429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1B6CA8"/>
                </a:solidFill>
                <a:latin typeface="Aptos"/>
                <a:ea typeface="Aptos"/>
                <a:cs typeface="Aptos"/>
              </a:defRPr>
            </a:pPr>
            <a:r>
              <a:rPr sz="2100" b="1">
                <a:solidFill>
                  <a:srgbClr val="1B6CA8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FD016FC-1D00-406C-955F-A9C2EBC699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2362200"/>
            <a:ext cx="2000250" cy="1257300"/>
          </a:xfrm>
          <a:prstGeom xmlns:a="http://schemas.openxmlformats.org/drawingml/2006/main" prst="roundRect">
            <a:avLst>
              <a:gd name="adj" fmla="val 606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EE5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39AB986-812E-4019-8BE0-C61A324361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2543175"/>
            <a:ext cx="17716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102A43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02A43"/>
                </a:solidFill>
                <a:latin typeface="Aptos"/>
                <a:ea typeface="Aptos"/>
                <a:cs typeface="Aptos"/>
              </a:rPr>
              <a:t>Bomba + filtros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2AAE927-C97B-4FC9-8300-D6E72C65C2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2981325"/>
            <a:ext cx="17716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2707C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2707C"/>
                </a:solidFill>
                <a:latin typeface="Aptos"/>
                <a:ea typeface="Aptos"/>
                <a:cs typeface="Aptos"/>
              </a:rPr>
              <a:t>500 μm / 150 μm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9907DEB-6FCE-492F-8BDF-A1A24F1233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43450" y="2705100"/>
            <a:ext cx="3429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1B6CA8"/>
                </a:solidFill>
                <a:latin typeface="Aptos"/>
                <a:ea typeface="Aptos"/>
                <a:cs typeface="Aptos"/>
              </a:defRPr>
            </a:pPr>
            <a:r>
              <a:rPr sz="2100" b="1">
                <a:solidFill>
                  <a:srgbClr val="1B6CA8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3131E80-D751-4353-83BA-C4F1B406D7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6350" y="2362200"/>
            <a:ext cx="2000250" cy="1257300"/>
          </a:xfrm>
          <a:prstGeom xmlns:a="http://schemas.openxmlformats.org/drawingml/2006/main" prst="roundRect">
            <a:avLst>
              <a:gd name="adj" fmla="val 6061"/>
            </a:avLst>
          </a:prstGeom>
          <a:solidFill xmlns:a="http://schemas.openxmlformats.org/drawingml/2006/main">
            <a:srgbClr val="EDF6F7"/>
          </a:solidFill>
          <a:ln xmlns:a="http://schemas.openxmlformats.org/drawingml/2006/main" w="9525">
            <a:solidFill>
              <a:srgbClr val="18A7A0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0D4F45D-D111-4CF6-B37F-A9E0947835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00650" y="2543175"/>
            <a:ext cx="17716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102A43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02A43"/>
                </a:solidFill>
                <a:latin typeface="Aptos"/>
                <a:ea typeface="Aptos"/>
                <a:cs typeface="Aptos"/>
              </a:rPr>
              <a:t>7 bicos fixos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6FD1030-A483-4B35-AD8C-26E0E7F7A8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00650" y="2981325"/>
            <a:ext cx="17716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2707C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2707C"/>
                </a:solidFill>
                <a:latin typeface="Aptos"/>
                <a:ea typeface="Aptos"/>
                <a:cs typeface="Aptos"/>
              </a:rPr>
              <a:t>Entrada do compressor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3C43151-8650-4EA7-82A6-86FCF15DB1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2705100"/>
            <a:ext cx="3429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1B6CA8"/>
                </a:solidFill>
                <a:latin typeface="Aptos"/>
                <a:ea typeface="Aptos"/>
                <a:cs typeface="Aptos"/>
              </a:defRPr>
            </a:pPr>
            <a:r>
              <a:rPr sz="2100" b="1">
                <a:solidFill>
                  <a:srgbClr val="1B6CA8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E0E1DD0-3A37-4DB0-BDD3-BB259A876B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2362200"/>
            <a:ext cx="2000250" cy="1257300"/>
          </a:xfrm>
          <a:prstGeom xmlns:a="http://schemas.openxmlformats.org/drawingml/2006/main" prst="roundRect">
            <a:avLst>
              <a:gd name="adj" fmla="val 606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EE5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2A46ADE-CFC2-48C8-81C4-B13D450A7B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543175"/>
            <a:ext cx="17716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98987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102A43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02A43"/>
                </a:solidFill>
                <a:latin typeface="Aptos"/>
                <a:ea typeface="Aptos"/>
                <a:cs typeface="Aptos"/>
              </a:rPr>
              <a:t>Drenos e amostras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551E0A4-6D13-4B67-ACCA-DB3D3DE1C3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981325"/>
            <a:ext cx="17716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2707C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2707C"/>
                </a:solidFill>
                <a:latin typeface="Aptos"/>
                <a:ea typeface="Aptos"/>
                <a:cs typeface="Aptos"/>
              </a:rPr>
              <a:t>KA01–KA10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06FCA26-2CC4-4D5E-AD0A-EF05DFF3D4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2705100"/>
            <a:ext cx="3429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1B6CA8"/>
                </a:solidFill>
                <a:latin typeface="Aptos"/>
                <a:ea typeface="Aptos"/>
                <a:cs typeface="Aptos"/>
              </a:defRPr>
            </a:pPr>
            <a:r>
              <a:rPr sz="2100" b="1">
                <a:solidFill>
                  <a:srgbClr val="1B6CA8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E527B75-0F0B-482B-B5D6-22D9D58DFC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72650" y="2362200"/>
            <a:ext cx="2000250" cy="1257300"/>
          </a:xfrm>
          <a:prstGeom xmlns:a="http://schemas.openxmlformats.org/drawingml/2006/main" prst="roundRect">
            <a:avLst>
              <a:gd name="adj" fmla="val 606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EE5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04B6AEF-FB2A-4DA7-A17A-814FBE75F1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86950" y="2543175"/>
            <a:ext cx="17716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97497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102A43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02A43"/>
                </a:solidFill>
                <a:latin typeface="Aptos"/>
                <a:ea typeface="Aptos"/>
                <a:cs typeface="Aptos"/>
              </a:rPr>
              <a:t>Tanque de efluente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539841B-7EE5-4C7E-BB68-6E20AB1F86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86950" y="2981325"/>
            <a:ext cx="17716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2707C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2707C"/>
                </a:solidFill>
                <a:latin typeface="Aptos"/>
                <a:ea typeface="Aptos"/>
                <a:cs typeface="Aptos"/>
              </a:rPr>
              <a:t>mín. 1.200 L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7F69DE5-04C5-4406-A793-A27704F9B2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229100"/>
            <a:ext cx="1790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E2A72E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E2A72E"/>
                </a:solidFill>
                <a:latin typeface="Aptos"/>
                <a:ea typeface="Aptos"/>
                <a:cs typeface="Aptos"/>
              </a:rPr>
              <a:t>PURGA FINAL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989A9BC-02E6-4392-8046-807A3859DD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57200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O ar de instrumentos remove fluido remanescente das mangueiras, tubulações e bicos por pelo menos 30 s.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8D6C590-C990-446E-99C3-96A25A8A7E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448300"/>
            <a:ext cx="10572750" cy="514350"/>
          </a:xfrm>
          <a:prstGeom xmlns:a="http://schemas.openxmlformats.org/drawingml/2006/main" prst="roundRect">
            <a:avLst>
              <a:gd name="adj" fmla="val 14815"/>
            </a:avLst>
          </a:prstGeom>
          <a:solidFill xmlns:a="http://schemas.openxmlformats.org/drawingml/2006/main">
            <a:srgbClr val="102A43"/>
          </a:solidFill>
          <a:ln xmlns:a="http://schemas.openxmlformats.org/drawingml/2006/main" w="9525">
            <a:solidFill>
              <a:srgbClr val="102A43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A500D25-BC57-4E20-AC07-3EACD19845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14975"/>
            <a:ext cx="10267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O sistema injeta, distribui, coleta e permite a secagem — não substitui a verificação física do alinhamento.</a:t>
            </a:r>
          </a:p>
        </p:txBody>
      </p:sp>
    </p:spTree>
    <p:extLst>
      <p:ext uri="{BB962C8B-B14F-4D97-AF65-F5344CB8AC3E}">
        <p14:creationId xmlns:p14="http://schemas.microsoft.com/office/powerpoint/2010/main" val="96613007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8C85378-4284-490B-841C-6CE75E3ED6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8600"/>
            <a:ext cx="628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8A7A0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18A7A0"/>
                </a:solidFill>
                <a:latin typeface="Aptos"/>
                <a:ea typeface="Aptos"/>
                <a:cs typeface="Aptos"/>
              </a:rPr>
              <a:t>CAPACITAÇÃO O&amp;M  |  SISTEMA SDB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09BB667-14B9-4CD1-9BF9-04FD606E04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23875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02A43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102A43"/>
                </a:solidFill>
                <a:latin typeface="Aptos"/>
                <a:ea typeface="Aptos"/>
                <a:cs typeface="Aptos"/>
              </a:rPr>
              <a:t>Componentes e identificação KKS</a:t>
            </a:r>
          </a:p>
        </p:txBody>
      </p:sp>
      <p:cxnSp>
        <p:nvCxnSpPr>
          <p:cNvPr id="29" name=""/>
          <p:cNvCxnSpPr/>
          <p:nvPr/>
        </p:nvCxnSpPr>
        <p:spPr>
          <a:xfrm xmlns:a="http://schemas.openxmlformats.org/drawingml/2006/main">
            <a:off x="514350" y="1200150"/>
            <a:ext cx="111633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D7DEE5"/>
            </a:solidFill>
            <a:prstDash val="solid"/>
          </a:ln>
        </p:spPr>
      </p:cxn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B002291-BC12-468C-B8B5-1D2D719DE4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2286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62707C"/>
                </a:solidFill>
                <a:latin typeface="Aptos"/>
                <a:ea typeface="Aptos"/>
                <a:cs typeface="Aptos"/>
              </a:defRPr>
            </a:pPr>
            <a:r>
              <a:rPr sz="975" b="0">
                <a:solidFill>
                  <a:srgbClr val="62707C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af59911767b4360"/>
          <a:stretch xmlns:a="http://schemas.openxmlformats.org/drawingml/2006/main"/>
        </p:blipFill>
        <p:spPr>
          <a:xfrm xmlns:a="http://schemas.openxmlformats.org/drawingml/2006/main">
            <a:off x="1303544" y="1504950"/>
            <a:ext cx="3717513" cy="4267200"/>
          </a:xfrm>
          <a:prstGeom xmlns:a="http://schemas.openxmlformats.org/drawingml/2006/main" prst="rect">
            <a:avLst/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7D426E1-6311-4943-BC96-944A6FC181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1504950"/>
            <a:ext cx="5257800" cy="49530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EE5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9A00072-9C11-4EF9-8D8B-098E77779E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562100"/>
            <a:ext cx="1981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B6CA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1B6CA8"/>
                </a:solidFill>
                <a:latin typeface="Aptos"/>
                <a:ea typeface="Aptos"/>
                <a:cs typeface="Aptos"/>
              </a:rPr>
              <a:t>SDB10AT005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7BB586E-BEB0-4BC7-89EE-6179696177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1562100"/>
            <a:ext cx="28956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Unidade móvel: tanque, motor e bomba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187C03B-8313-489C-94E8-D5C596911D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2114550"/>
            <a:ext cx="5257800" cy="49530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D7DEE5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C705591-DE82-4B84-AFF2-AB11EE6C6E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171700"/>
            <a:ext cx="1981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B6CA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1B6CA8"/>
                </a:solidFill>
                <a:latin typeface="Aptos"/>
                <a:ea typeface="Aptos"/>
                <a:cs typeface="Aptos"/>
              </a:rPr>
              <a:t>SDB10AT005AP01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C655A74-855A-49DC-A3B6-7F2E2C56C1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2171700"/>
            <a:ext cx="28956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Bomba de pistão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6407C76-3253-4108-96E0-4794EF0BE5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2724150"/>
            <a:ext cx="5257800" cy="49530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EE5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22A0FA4-886C-4412-8796-BFE488EDBC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781300"/>
            <a:ext cx="1981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B6CA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1B6CA8"/>
                </a:solidFill>
                <a:latin typeface="Aptos"/>
                <a:ea typeface="Aptos"/>
                <a:cs typeface="Aptos"/>
              </a:rPr>
              <a:t>SDB10AT005AA02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58E7E0E-6F65-41DC-95EB-59BA7275C4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2781300"/>
            <a:ext cx="28956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Regulador de pressão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2A427DC-59AA-4AC4-A0CA-A612E87C22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3333750"/>
            <a:ext cx="5257800" cy="49530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D7DEE5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000C7E6-B436-407A-BA8C-04F79953B2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390900"/>
            <a:ext cx="1981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B6CA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1B6CA8"/>
                </a:solidFill>
                <a:latin typeface="Aptos"/>
                <a:ea typeface="Aptos"/>
                <a:cs typeface="Aptos"/>
              </a:rPr>
              <a:t>SDB30AT010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43E1278-C2DC-4795-BDC4-9038F19F7D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3390900"/>
            <a:ext cx="28956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Filtro de alta pressão, 150 μm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1F090B4-98D4-4EA5-A957-51A3D2D343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3943350"/>
            <a:ext cx="5257800" cy="49530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EE5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954D175-0CE3-4CBA-8559-30929B122C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000500"/>
            <a:ext cx="1981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B6CA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1B6CA8"/>
                </a:solidFill>
                <a:latin typeface="Aptos"/>
                <a:ea typeface="Aptos"/>
                <a:cs typeface="Aptos"/>
              </a:rPr>
              <a:t>SDB30BN005…035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D4A6478-5C65-482C-BC45-33F89FF8E5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000500"/>
            <a:ext cx="28956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Sete bicos fixos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C42ABEE-566F-4F27-90FF-2D1608E7F3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4552950"/>
            <a:ext cx="5257800" cy="49530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D7DEE5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B8BD06F-F538-440F-9A84-4DF1E72187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610100"/>
            <a:ext cx="1981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B6CA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1B6CA8"/>
                </a:solidFill>
                <a:latin typeface="Aptos"/>
                <a:ea typeface="Aptos"/>
                <a:cs typeface="Aptos"/>
              </a:rPr>
              <a:t>SDB50AA236…KA10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F883EFE-B779-4D84-8A24-2F3C4A9F33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610100"/>
            <a:ext cx="28956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Drenos internos e amostras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D8D3203-D1B7-4A40-939B-F177E7B735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5162550"/>
            <a:ext cx="5257800" cy="49530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EE5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4F524BD-F85E-484B-8629-C2651D40CE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5219700"/>
            <a:ext cx="1981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B6CA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1B6CA8"/>
                </a:solidFill>
                <a:latin typeface="Aptos"/>
                <a:ea typeface="Aptos"/>
                <a:cs typeface="Aptos"/>
              </a:rPr>
              <a:t>SDB60AA205/210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43707DD-974A-4BE0-AE0F-4B10DDA33D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5219700"/>
            <a:ext cx="28956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Drenagem externa / preservação</a:t>
            </a:r>
          </a:p>
        </p:txBody>
      </p:sp>
    </p:spTree>
    <p:extLst>
      <p:ext uri="{BB962C8B-B14F-4D97-AF65-F5344CB8AC3E}">
        <p14:creationId xmlns:p14="http://schemas.microsoft.com/office/powerpoint/2010/main" val="276620827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C37E1AD0-C145-4CFF-AC5C-A5AE5D9B50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8600"/>
            <a:ext cx="628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8A7A0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18A7A0"/>
                </a:solidFill>
                <a:latin typeface="Aptos"/>
                <a:ea typeface="Aptos"/>
                <a:cs typeface="Aptos"/>
              </a:rPr>
              <a:t>CAPACITAÇÃO O&amp;M  |  SISTEMA SDB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A3F8F9E-3BE0-45B8-955A-4C8B1EE9E6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23875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02A43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102A43"/>
                </a:solidFill>
                <a:latin typeface="Aptos"/>
                <a:ea typeface="Aptos"/>
                <a:cs typeface="Aptos"/>
              </a:rPr>
              <a:t>Números que governam a operação</a:t>
            </a:r>
          </a:p>
        </p:txBody>
      </p:sp>
      <p:cxnSp>
        <p:nvCxnSpPr>
          <p:cNvPr id="34" name=""/>
          <p:cNvCxnSpPr/>
          <p:nvPr/>
        </p:nvCxnSpPr>
        <p:spPr>
          <a:xfrm xmlns:a="http://schemas.openxmlformats.org/drawingml/2006/main">
            <a:off x="514350" y="1200150"/>
            <a:ext cx="111633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D7DEE5"/>
            </a:solidFill>
            <a:prstDash val="solid"/>
          </a:ln>
        </p:spPr>
      </p:cxn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0BA0707-FB33-4881-9234-12D8275301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2286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62707C"/>
                </a:solidFill>
                <a:latin typeface="Aptos"/>
                <a:ea typeface="Aptos"/>
                <a:cs typeface="Aptos"/>
              </a:defRPr>
            </a:pPr>
            <a:r>
              <a:rPr sz="975" b="0">
                <a:solidFill>
                  <a:srgbClr val="62707C"/>
                </a:solidFill>
                <a:latin typeface="Aptos"/>
                <a:ea typeface="Aptos"/>
                <a:cs typeface="Aptos"/>
              </a:rPr>
              <a:t>05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4120256-4C94-44C4-866E-52AC84F2E1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504950"/>
            <a:ext cx="2000250" cy="10668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EE5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AF58787-E511-4D50-A819-7BA7F4FE2C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00200"/>
            <a:ext cx="17716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400" b="1">
                <a:solidFill>
                  <a:srgbClr val="1B6CA8"/>
                </a:solidFill>
                <a:latin typeface="Aptos"/>
                <a:ea typeface="Aptos"/>
                <a:cs typeface="Aptos"/>
              </a:defRPr>
            </a:pPr>
            <a:r>
              <a:rPr sz="2400" b="1">
                <a:solidFill>
                  <a:srgbClr val="1B6CA8"/>
                </a:solidFill>
                <a:latin typeface="Aptos"/>
                <a:ea typeface="Aptos"/>
                <a:cs typeface="Aptos"/>
              </a:rPr>
              <a:t>5 h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EEF2A28-B82A-4761-9181-1E334554A5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057400"/>
            <a:ext cx="17716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2707C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2707C"/>
                </a:solidFill>
                <a:latin typeface="Aptos"/>
                <a:ea typeface="Aptos"/>
                <a:cs typeface="Aptos"/>
              </a:rPr>
              <a:t>Compr Wash Cooling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FB2F5FC-F5AA-42CD-A0AB-9B0B6F5E13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1504950"/>
            <a:ext cx="2000250" cy="10668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EE5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7363427-B859-4180-AEFD-198A59EC1C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1600200"/>
            <a:ext cx="17716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400" b="1">
                <a:solidFill>
                  <a:srgbClr val="1B6CA8"/>
                </a:solidFill>
                <a:latin typeface="Aptos"/>
                <a:ea typeface="Aptos"/>
                <a:cs typeface="Aptos"/>
              </a:defRPr>
            </a:pPr>
            <a:r>
              <a:rPr sz="2400" b="1">
                <a:solidFill>
                  <a:srgbClr val="1B6CA8"/>
                </a:solidFill>
                <a:latin typeface="Aptos"/>
                <a:ea typeface="Aptos"/>
                <a:cs typeface="Aptos"/>
              </a:rPr>
              <a:t>10 h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063AC90-D192-419F-9D86-9F65B059B1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2057400"/>
            <a:ext cx="17716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2707C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2707C"/>
                </a:solidFill>
                <a:latin typeface="Aptos"/>
                <a:ea typeface="Aptos"/>
                <a:cs typeface="Aptos"/>
              </a:rPr>
              <a:t>Somente barring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7BF5ED2-9313-4095-8480-4563EE5068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1504950"/>
            <a:ext cx="2000250" cy="10668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EE5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9ACEDFD-FEF6-4844-A74E-71B158A011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1600200"/>
            <a:ext cx="17716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400" b="1">
                <a:solidFill>
                  <a:srgbClr val="1B6CA8"/>
                </a:solidFill>
                <a:latin typeface="Aptos"/>
                <a:ea typeface="Aptos"/>
                <a:cs typeface="Aptos"/>
              </a:defRPr>
            </a:pPr>
            <a:r>
              <a:rPr sz="2400" b="1">
                <a:solidFill>
                  <a:srgbClr val="1B6CA8"/>
                </a:solidFill>
                <a:latin typeface="Aptos"/>
                <a:ea typeface="Aptos"/>
                <a:cs typeface="Aptos"/>
              </a:rPr>
              <a:t>80 L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8902D77-4CAC-41EE-8517-77A613E31A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2057400"/>
            <a:ext cx="17716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2707C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2707C"/>
                </a:solidFill>
                <a:latin typeface="Aptos"/>
                <a:ea typeface="Aptos"/>
                <a:cs typeface="Aptos"/>
              </a:rPr>
              <a:t>Cada injeção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10C7517-9DDB-452D-8846-5E02F268BB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24900" y="1504950"/>
            <a:ext cx="2000250" cy="10668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EE5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AAF7B5A-71F2-43DD-A438-D5618863A4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1600200"/>
            <a:ext cx="17716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94386"/>
          </a:bodyPr>
          <a:lstStyle xmlns:a="http://schemas.openxmlformats.org/drawingml/2006/main"/>
          <a:p xmlns:a="http://schemas.openxmlformats.org/drawingml/2006/main">
            <a:pPr algn="ctr">
              <a:defRPr sz="2400" b="1">
                <a:solidFill>
                  <a:srgbClr val="C83E4D"/>
                </a:solidFill>
                <a:latin typeface="Aptos"/>
                <a:ea typeface="Aptos"/>
                <a:cs typeface="Aptos"/>
              </a:defRPr>
            </a:pPr>
            <a:r>
              <a:rPr sz="2400" b="1">
                <a:solidFill>
                  <a:srgbClr val="C83E4D"/>
                </a:solidFill>
                <a:latin typeface="Aptos"/>
                <a:ea typeface="Aptos"/>
                <a:cs typeface="Aptos"/>
              </a:rPr>
              <a:t>50–60 bar(g)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B1C0A21-D1E6-4661-9F76-E055B32B26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2057400"/>
            <a:ext cx="17716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2707C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2707C"/>
                </a:solidFill>
                <a:latin typeface="Aptos"/>
                <a:ea typeface="Aptos"/>
                <a:cs typeface="Aptos"/>
              </a:rPr>
              <a:t>Pressão de lavagem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F671EB7-8A1A-4FBF-937D-B12FD23DB8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933700"/>
            <a:ext cx="2000250" cy="10668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EE5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3FD560B-019A-47B7-892D-3E37FEC2DA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028950"/>
            <a:ext cx="17716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400" b="1">
                <a:solidFill>
                  <a:srgbClr val="1B6CA8"/>
                </a:solidFill>
                <a:latin typeface="Aptos"/>
                <a:ea typeface="Aptos"/>
                <a:cs typeface="Aptos"/>
              </a:defRPr>
            </a:pPr>
            <a:r>
              <a:rPr sz="2400" b="1">
                <a:solidFill>
                  <a:srgbClr val="1B6CA8"/>
                </a:solidFill>
                <a:latin typeface="Aptos"/>
                <a:ea typeface="Aptos"/>
                <a:cs typeface="Aptos"/>
              </a:rPr>
              <a:t>≈ 200 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2F26BDF-4E1B-4AA3-BB49-E988E1101A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86150"/>
            <a:ext cx="17716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2707C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2707C"/>
                </a:solidFill>
                <a:latin typeface="Aptos"/>
                <a:ea typeface="Aptos"/>
                <a:cs typeface="Aptos"/>
              </a:rPr>
              <a:t>Aceleração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C1B7543-B86B-4187-ABE6-3DB1ED3D30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933700"/>
            <a:ext cx="2000250" cy="10668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EE5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BBD1F40-3FBF-4C87-9D8B-B647270B33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3028950"/>
            <a:ext cx="17716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400" b="1">
                <a:solidFill>
                  <a:srgbClr val="2E8B68"/>
                </a:solidFill>
                <a:latin typeface="Aptos"/>
                <a:ea typeface="Aptos"/>
                <a:cs typeface="Aptos"/>
              </a:defRPr>
            </a:pPr>
            <a:r>
              <a:rPr sz="2400" b="1">
                <a:solidFill>
                  <a:srgbClr val="2E8B68"/>
                </a:solidFill>
                <a:latin typeface="Aptos"/>
                <a:ea typeface="Aptos"/>
                <a:cs typeface="Aptos"/>
              </a:rPr>
              <a:t>≥ 4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3D3675A-8F73-4CC6-9376-9AC0A159E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3486150"/>
            <a:ext cx="17716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2707C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2707C"/>
                </a:solidFill>
                <a:latin typeface="Aptos"/>
                <a:ea typeface="Aptos"/>
                <a:cs typeface="Aptos"/>
              </a:rPr>
              <a:t>Enxágues finais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32F6184-7680-4E49-8D62-998F1A17B1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933700"/>
            <a:ext cx="2000250" cy="10668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EE5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5F566B6-90F1-4EE0-BBCC-EE6FEAA2EE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3028950"/>
            <a:ext cx="17716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400" b="1">
                <a:solidFill>
                  <a:srgbClr val="1B6CA8"/>
                </a:solidFill>
                <a:latin typeface="Aptos"/>
                <a:ea typeface="Aptos"/>
                <a:cs typeface="Aptos"/>
              </a:defRPr>
            </a:pPr>
            <a:r>
              <a:rPr sz="2400" b="1">
                <a:solidFill>
                  <a:srgbClr val="1B6CA8"/>
                </a:solidFill>
                <a:latin typeface="Aptos"/>
                <a:ea typeface="Aptos"/>
                <a:cs typeface="Aptos"/>
              </a:rPr>
              <a:t>≥ 30 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9618748-DE0A-4CB1-BDE7-49729FE52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3486150"/>
            <a:ext cx="17716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2707C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2707C"/>
                </a:solidFill>
                <a:latin typeface="Aptos"/>
                <a:ea typeface="Aptos"/>
                <a:cs typeface="Aptos"/>
              </a:rPr>
              <a:t>Purga com ar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8A2C45F-7934-46B6-95D5-48626EE72E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24900" y="2933700"/>
            <a:ext cx="2000250" cy="10668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EE5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CC22D91-69D5-430A-8487-1080B87510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3028950"/>
            <a:ext cx="17716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400" b="1">
                <a:solidFill>
                  <a:srgbClr val="1B6CA8"/>
                </a:solidFill>
                <a:latin typeface="Aptos"/>
                <a:ea typeface="Aptos"/>
                <a:cs typeface="Aptos"/>
              </a:defRPr>
            </a:pPr>
            <a:r>
              <a:rPr sz="2400" b="1">
                <a:solidFill>
                  <a:srgbClr val="1B6CA8"/>
                </a:solidFill>
                <a:latin typeface="Aptos"/>
                <a:ea typeface="Aptos"/>
                <a:cs typeface="Aptos"/>
              </a:rPr>
              <a:t>≥ 15 min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4903635B-4E50-4452-A4A3-E81A8BA558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3486150"/>
            <a:ext cx="17716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2707C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2707C"/>
                </a:solidFill>
                <a:latin typeface="Aptos"/>
                <a:ea typeface="Aptos"/>
                <a:cs typeface="Aptos"/>
              </a:rPr>
              <a:t>Secagem em idle/purga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EFDAC069-D4A7-4284-8296-8720F1E8F8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629150"/>
            <a:ext cx="101727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FFF7E6"/>
          </a:solidFill>
          <a:ln xmlns:a="http://schemas.openxmlformats.org/drawingml/2006/main" w="9525">
            <a:solidFill>
              <a:srgbClr val="E2A72E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B4A0BBE4-CDDB-449A-8C9C-0469716B5C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743450"/>
            <a:ext cx="4476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2A43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102A43"/>
                </a:solidFill>
                <a:latin typeface="Aptos"/>
                <a:ea typeface="Aptos"/>
                <a:cs typeface="Aptos"/>
              </a:rPr>
              <a:t>Faixa de pressão é critério de integridade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8439929E-F4FB-4F9A-8497-ED4AFFDEC5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4733925"/>
            <a:ext cx="52578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Pressão alta sugere restrição; pressão baixa pode indicar vazamento ou perda de alimentação. Interrompa e investigue.</a:t>
            </a:r>
          </a:p>
        </p:txBody>
      </p:sp>
    </p:spTree>
    <p:extLst>
      <p:ext uri="{BB962C8B-B14F-4D97-AF65-F5344CB8AC3E}">
        <p14:creationId xmlns:p14="http://schemas.microsoft.com/office/powerpoint/2010/main" val="1861163509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ACA9AA6-9C84-4EF6-96DD-32AAC6B150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8600"/>
            <a:ext cx="628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8A7A0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18A7A0"/>
                </a:solidFill>
                <a:latin typeface="Aptos"/>
                <a:ea typeface="Aptos"/>
                <a:cs typeface="Aptos"/>
              </a:rPr>
              <a:t>CAPACITAÇÃO O&amp;M  |  SISTEMA SDB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DEDE0DA-9642-481B-AC3A-55E80DE158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23875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02A43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102A43"/>
                </a:solidFill>
                <a:latin typeface="Aptos"/>
                <a:ea typeface="Aptos"/>
                <a:cs typeface="Aptos"/>
              </a:rPr>
              <a:t>Barreiras de segurança</a:t>
            </a:r>
          </a:p>
        </p:txBody>
      </p:sp>
      <p:cxnSp>
        <p:nvCxnSpPr>
          <p:cNvPr id="27" name=""/>
          <p:cNvCxnSpPr/>
          <p:nvPr/>
        </p:nvCxnSpPr>
        <p:spPr>
          <a:xfrm xmlns:a="http://schemas.openxmlformats.org/drawingml/2006/main">
            <a:off x="514350" y="1200150"/>
            <a:ext cx="111633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D7DEE5"/>
            </a:solidFill>
            <a:prstDash val="solid"/>
          </a:ln>
        </p:spPr>
      </p:cxn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110D3E5-05C9-49EA-B904-5FB4657B05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2286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62707C"/>
                </a:solidFill>
                <a:latin typeface="Aptos"/>
                <a:ea typeface="Aptos"/>
                <a:cs typeface="Aptos"/>
              </a:defRPr>
            </a:pPr>
            <a:r>
              <a:rPr sz="975" b="0">
                <a:solidFill>
                  <a:srgbClr val="62707C"/>
                </a:solidFill>
                <a:latin typeface="Aptos"/>
                <a:ea typeface="Aptos"/>
                <a:cs typeface="Aptos"/>
              </a:rPr>
              <a:t>06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208B0B1-C7C1-4938-A40C-53372CE954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504950"/>
            <a:ext cx="3333750" cy="1619250"/>
          </a:xfrm>
          <a:prstGeom xmlns:a="http://schemas.openxmlformats.org/drawingml/2006/main" prst="roundRect">
            <a:avLst>
              <a:gd name="adj" fmla="val 4706"/>
            </a:avLst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D7DEE5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593B162-BBB6-4428-98FD-64F493B346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638300"/>
            <a:ext cx="30289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2A43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102A43"/>
                </a:solidFill>
                <a:latin typeface="Aptos"/>
                <a:ea typeface="Aptos"/>
                <a:cs typeface="Aptos"/>
              </a:rPr>
              <a:t>Alta pressão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2F5C0CB-6A02-4137-BD1C-5F92DD6808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038350"/>
            <a:ext cx="30289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Inspecionar mangueiras; tampar drenos; despressurizar antes de intervir.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FEF9C36-0263-4CC3-A7F2-2375FAACB4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1504950"/>
            <a:ext cx="3333750" cy="1619250"/>
          </a:xfrm>
          <a:prstGeom xmlns:a="http://schemas.openxmlformats.org/drawingml/2006/main" prst="roundRect">
            <a:avLst>
              <a:gd name="adj" fmla="val 4706"/>
            </a:avLst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D7DEE5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C10E88E-26E7-4DB5-9A76-632EA68AE5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1638300"/>
            <a:ext cx="30289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2A43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102A43"/>
                </a:solidFill>
                <a:latin typeface="Aptos"/>
                <a:ea typeface="Aptos"/>
                <a:cs typeface="Aptos"/>
              </a:rPr>
              <a:t>Movimento inesperado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D3926DE-3624-4878-8976-16A06D874A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038350"/>
            <a:ext cx="30289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Proibir acesso ao plenum; bloquear partida antes de preparar.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8033C56-38CA-48A7-B464-9A366B198B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1504950"/>
            <a:ext cx="3333750" cy="1619250"/>
          </a:xfrm>
          <a:prstGeom xmlns:a="http://schemas.openxmlformats.org/drawingml/2006/main" prst="roundRect">
            <a:avLst>
              <a:gd name="adj" fmla="val 4706"/>
            </a:avLst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D7DEE5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A9CA1C6-D2DA-42C4-95EA-5309468ABB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1638300"/>
            <a:ext cx="30289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2A43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102A43"/>
                </a:solidFill>
                <a:latin typeface="Aptos"/>
                <a:ea typeface="Aptos"/>
                <a:cs typeface="Aptos"/>
              </a:rPr>
              <a:t>Energia elétrica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EC71A3B-8DE0-4C29-9C01-88BE97DF89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2038350"/>
            <a:ext cx="30289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Aterramento e inspeção da alimentação da unidade móvel.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60CA779-B382-43F8-9851-847E3DD8EB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467100"/>
            <a:ext cx="3333750" cy="1619250"/>
          </a:xfrm>
          <a:prstGeom xmlns:a="http://schemas.openxmlformats.org/drawingml/2006/main" prst="roundRect">
            <a:avLst>
              <a:gd name="adj" fmla="val 4706"/>
            </a:avLst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D7DEE5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18D71A9-6B58-4A31-A43A-3D64350073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600450"/>
            <a:ext cx="30289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2A43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102A43"/>
                </a:solidFill>
                <a:latin typeface="Aptos"/>
                <a:ea typeface="Aptos"/>
                <a:cs typeface="Aptos"/>
              </a:rPr>
              <a:t>Químico e efluente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775BD30-E8CB-48DD-BD39-B27EC2D4BD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0"/>
            <a:ext cx="30289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FISPQ, EPI, contenção e descarte conforme requisito ambiental.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6D008FE-A0D1-473C-A295-3B270D305F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3467100"/>
            <a:ext cx="3333750" cy="1619250"/>
          </a:xfrm>
          <a:prstGeom xmlns:a="http://schemas.openxmlformats.org/drawingml/2006/main" prst="roundRect">
            <a:avLst>
              <a:gd name="adj" fmla="val 4706"/>
            </a:avLst>
          </a:prstGeom>
          <a:solidFill xmlns:a="http://schemas.openxmlformats.org/drawingml/2006/main">
            <a:srgbClr val="FDECEC"/>
          </a:solidFill>
          <a:ln xmlns:a="http://schemas.openxmlformats.org/drawingml/2006/main" w="9525">
            <a:solidFill>
              <a:srgbClr val="C83E4D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925AADB-C26D-406E-A770-8F056A8914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600450"/>
            <a:ext cx="30289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C83E4D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C83E4D"/>
                </a:solidFill>
                <a:latin typeface="Aptos"/>
                <a:ea typeface="Aptos"/>
                <a:cs typeface="Aptos"/>
              </a:rPr>
              <a:t>Drenos abertos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6B4FCDB-B5F7-4257-8CB9-4313CCB3C7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4000500"/>
            <a:ext cx="30289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Nunca liberar partida; fechar, cadeadar e registrar assinatura.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FDA8074-B1E9-4DAE-B7AC-CF59B29F6A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3467100"/>
            <a:ext cx="3333750" cy="1619250"/>
          </a:xfrm>
          <a:prstGeom xmlns:a="http://schemas.openxmlformats.org/drawingml/2006/main" prst="roundRect">
            <a:avLst>
              <a:gd name="adj" fmla="val 4706"/>
            </a:avLst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D7DEE5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9E5DE56-D46A-44A4-84FE-57DE31E9AB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3600450"/>
            <a:ext cx="30289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2A43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102A43"/>
                </a:solidFill>
                <a:latin typeface="Aptos"/>
                <a:ea typeface="Aptos"/>
                <a:cs typeface="Aptos"/>
              </a:rPr>
              <a:t>Piso molhado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9DBDEE4-1D2F-4B9B-816B-EAFC24D576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4000500"/>
            <a:ext cx="30289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Conter e limpar imediatamente; controlar acesso.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E51EDA7-F876-47CA-B41F-A7F776861A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676900"/>
            <a:ext cx="10648950" cy="476250"/>
          </a:xfrm>
          <a:prstGeom xmlns:a="http://schemas.openxmlformats.org/drawingml/2006/main" prst="roundRect">
            <a:avLst>
              <a:gd name="adj" fmla="val 16000"/>
            </a:avLst>
          </a:prstGeom>
          <a:solidFill xmlns:a="http://schemas.openxmlformats.org/drawingml/2006/main">
            <a:srgbClr val="C83E4D"/>
          </a:solidFill>
          <a:ln xmlns:a="http://schemas.openxmlformats.org/drawingml/2006/main" w="9525">
            <a:solidFill>
              <a:srgbClr val="C83E4D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6AC11D4-C7A8-49A4-AFD7-6C49503541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24525"/>
            <a:ext cx="10382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REGRA DE OURO  •  Qualquer dreno de lavagem aberto impede a liberação da TG.</a:t>
            </a:r>
          </a:p>
        </p:txBody>
      </p:sp>
    </p:spTree>
    <p:extLst>
      <p:ext uri="{BB962C8B-B14F-4D97-AF65-F5344CB8AC3E}">
        <p14:creationId xmlns:p14="http://schemas.microsoft.com/office/powerpoint/2010/main" val="544624829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3150675F-21BE-4FD7-A904-C41561894E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8600"/>
            <a:ext cx="628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8A7A0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18A7A0"/>
                </a:solidFill>
                <a:latin typeface="Aptos"/>
                <a:ea typeface="Aptos"/>
                <a:cs typeface="Aptos"/>
              </a:rPr>
              <a:t>CAPACITAÇÃO O&amp;M  |  SISTEMA SDB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90840D9-3DCE-47E5-AC63-C6E6C19712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23875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02A43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102A43"/>
                </a:solidFill>
                <a:latin typeface="Aptos"/>
                <a:ea typeface="Aptos"/>
                <a:cs typeface="Aptos"/>
              </a:rPr>
              <a:t>Permissivos e bloqueios de partida</a:t>
            </a:r>
          </a:p>
        </p:txBody>
      </p:sp>
      <p:cxnSp>
        <p:nvCxnSpPr>
          <p:cNvPr id="33" name=""/>
          <p:cNvCxnSpPr/>
          <p:nvPr/>
        </p:nvCxnSpPr>
        <p:spPr>
          <a:xfrm xmlns:a="http://schemas.openxmlformats.org/drawingml/2006/main">
            <a:off x="514350" y="1200150"/>
            <a:ext cx="111633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D7DEE5"/>
            </a:solidFill>
            <a:prstDash val="solid"/>
          </a:ln>
        </p:spPr>
      </p:cxn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1D47C36-73CA-4331-99F4-31B52E1066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2286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62707C"/>
                </a:solidFill>
                <a:latin typeface="Aptos"/>
                <a:ea typeface="Aptos"/>
                <a:cs typeface="Aptos"/>
              </a:defRPr>
            </a:pPr>
            <a:r>
              <a:rPr sz="975" b="0">
                <a:solidFill>
                  <a:srgbClr val="62707C"/>
                </a:solidFill>
                <a:latin typeface="Aptos"/>
                <a:ea typeface="Aptos"/>
                <a:cs typeface="Aptos"/>
              </a:rPr>
              <a:t>07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A57A7EA-0F88-4CD1-88E6-8752AE8477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7620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95789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A lavagem só começa quando todas as condições estiverem comprovadas.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5E977BC-16D5-4886-9792-ABFAE42768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00250"/>
            <a:ext cx="504825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EE5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F08C0BF-95D1-4CF8-A790-5E5D57B6F0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05025"/>
            <a:ext cx="381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2E8B68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2E8B68"/>
                </a:solidFill>
                <a:latin typeface="Aptos"/>
                <a:ea typeface="Aptos"/>
                <a:cs typeface="Aptos"/>
              </a:rPr>
              <a:t>✓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68C12E6-DC1F-4FBA-978F-7DD4903E55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2095500"/>
            <a:ext cx="4248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02A43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02A43"/>
                </a:solidFill>
                <a:latin typeface="Aptos"/>
                <a:ea typeface="Aptos"/>
                <a:cs typeface="Aptos"/>
              </a:rPr>
              <a:t>TG desligada e resfriada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EB87E96-C216-4CD0-B794-9D8D22F4D1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24550" y="2000250"/>
            <a:ext cx="504825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EE5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DAD3BBA-BB0A-4292-B5B6-A5BAE5C03D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2105025"/>
            <a:ext cx="381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2E8B68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2E8B68"/>
                </a:solidFill>
                <a:latin typeface="Aptos"/>
                <a:ea typeface="Aptos"/>
                <a:cs typeface="Aptos"/>
              </a:rPr>
              <a:t>✓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393A9D4-6D4B-460E-8BA3-B90CA25731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2095500"/>
            <a:ext cx="4248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02A43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02A43"/>
                </a:solidFill>
                <a:latin typeface="Aptos"/>
                <a:ea typeface="Aptos"/>
                <a:cs typeface="Aptos"/>
              </a:rPr>
              <a:t>Barring disponível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4A2C256-2CA9-4335-8646-7C94D0C3AD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781300"/>
            <a:ext cx="504825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EE5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CE487E6-2A21-4B1B-80BE-45C2F12B88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86075"/>
            <a:ext cx="381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2E8B68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2E8B68"/>
                </a:solidFill>
                <a:latin typeface="Aptos"/>
                <a:ea typeface="Aptos"/>
                <a:cs typeface="Aptos"/>
              </a:rPr>
              <a:t>✓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4B73650-34F5-4C70-BE42-5369B9F808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2876550"/>
            <a:ext cx="4248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02A43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02A43"/>
                </a:solidFill>
                <a:latin typeface="Aptos"/>
                <a:ea typeface="Aptos"/>
                <a:cs typeface="Aptos"/>
              </a:rPr>
              <a:t>Óleo lubrificante e selagem disponíveis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8BB7259-ECE4-40B3-883E-9B93E1059E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24550" y="2781300"/>
            <a:ext cx="504825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EE5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AC64C49-153C-4F93-A9B0-076BA6B406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2886075"/>
            <a:ext cx="381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2E8B68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2E8B68"/>
                </a:solidFill>
                <a:latin typeface="Aptos"/>
                <a:ea typeface="Aptos"/>
                <a:cs typeface="Aptos"/>
              </a:rPr>
              <a:t>✓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2303FFE-4045-4760-91C3-1171A50379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2876550"/>
            <a:ext cx="4248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02A43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02A43"/>
                </a:solidFill>
                <a:latin typeface="Aptos"/>
                <a:ea typeface="Aptos"/>
                <a:cs typeface="Aptos"/>
              </a:rPr>
              <a:t>Ar de instrumentos disponível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C031292-8F8B-454D-AA1F-3CA5D8C2BC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562350"/>
            <a:ext cx="504825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EE5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60F8818-AF30-46D9-BCC3-8421B1EC27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67125"/>
            <a:ext cx="381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2E8B68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2E8B68"/>
                </a:solidFill>
                <a:latin typeface="Aptos"/>
                <a:ea typeface="Aptos"/>
                <a:cs typeface="Aptos"/>
              </a:rPr>
              <a:t>✓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DD654D5-B010-467E-9E1D-712234F664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657600"/>
            <a:ext cx="4248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02A43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02A43"/>
                </a:solidFill>
                <a:latin typeface="Aptos"/>
                <a:ea typeface="Aptos"/>
                <a:cs typeface="Aptos"/>
              </a:rPr>
              <a:t>Drenagem alinhada e tanque disponível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F72FD5E-452A-4062-9ECA-008446913D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24550" y="3562350"/>
            <a:ext cx="504825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EE5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010D13C-3F05-4E72-9E0F-B7EA1528E6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3667125"/>
            <a:ext cx="381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2E8B68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2E8B68"/>
                </a:solidFill>
                <a:latin typeface="Aptos"/>
                <a:ea typeface="Aptos"/>
                <a:cs typeface="Aptos"/>
              </a:rPr>
              <a:t>✓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A53B8FE-D212-4ED8-BF80-A882BF607B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3657600"/>
            <a:ext cx="4248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02A43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02A43"/>
                </a:solidFill>
                <a:latin typeface="Aptos"/>
                <a:ea typeface="Aptos"/>
                <a:cs typeface="Aptos"/>
              </a:rPr>
              <a:t>Unidade energizada, aterrada e testada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433ADD6-F60F-4895-88BD-0DF1EEEA20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343400"/>
            <a:ext cx="504825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EE5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DFE1B96-F5F2-4837-8D9F-885EEA68E7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448175"/>
            <a:ext cx="381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2E8B68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2E8B68"/>
                </a:solidFill>
                <a:latin typeface="Aptos"/>
                <a:ea typeface="Aptos"/>
                <a:cs typeface="Aptos"/>
              </a:rPr>
              <a:t>✓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C0F3B39-EB98-4D12-9236-5856746808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438650"/>
            <a:ext cx="4248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02A43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02A43"/>
                </a:solidFill>
                <a:latin typeface="Aptos"/>
                <a:ea typeface="Aptos"/>
                <a:cs typeface="Aptos"/>
              </a:rPr>
              <a:t>FG Washing em modo adequado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7C87F09-9E74-4B06-BAB0-68F294E9D5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24550" y="4343400"/>
            <a:ext cx="5048250" cy="1371600"/>
          </a:xfrm>
          <a:prstGeom xmlns:a="http://schemas.openxmlformats.org/drawingml/2006/main" prst="roundRect">
            <a:avLst>
              <a:gd name="adj" fmla="val 5556"/>
            </a:avLst>
          </a:prstGeom>
          <a:solidFill xmlns:a="http://schemas.openxmlformats.org/drawingml/2006/main">
            <a:srgbClr val="FDECEC"/>
          </a:solidFill>
          <a:ln xmlns:a="http://schemas.openxmlformats.org/drawingml/2006/main" w="9525">
            <a:solidFill>
              <a:srgbClr val="C83E4D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9219D57-35A2-4584-83E7-1561F19901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4467225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83E4D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C83E4D"/>
                </a:solidFill>
                <a:latin typeface="Aptos"/>
                <a:ea typeface="Aptos"/>
                <a:cs typeface="Aptos"/>
              </a:rPr>
              <a:t>START BLOCK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BF58F47F-5F92-448E-94E6-CA0CA39829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4810125"/>
            <a:ext cx="20002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85648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02A43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02A43"/>
                </a:solidFill>
                <a:latin typeface="Aptos"/>
                <a:ea typeface="Aptos"/>
                <a:cs typeface="Aptos"/>
              </a:rPr>
              <a:t>SDB50AA236</a:t>
            </a:r>
          </a:p>
          <a:p xmlns:a="http://schemas.openxmlformats.org/drawingml/2006/main">
            <a:pPr algn="l">
              <a:defRPr sz="1350" b="1">
                <a:solidFill>
                  <a:srgbClr val="102A43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02A43"/>
                </a:solidFill>
                <a:latin typeface="Aptos"/>
                <a:ea typeface="Aptos"/>
                <a:cs typeface="Aptos"/>
              </a:rPr>
              <a:t>SDB50AA240</a:t>
            </a:r>
          </a:p>
          <a:p xmlns:a="http://schemas.openxmlformats.org/drawingml/2006/main">
            <a:pPr algn="l">
              <a:defRPr sz="1350" b="1">
                <a:solidFill>
                  <a:srgbClr val="102A43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02A43"/>
                </a:solidFill>
                <a:latin typeface="Aptos"/>
                <a:ea typeface="Aptos"/>
                <a:cs typeface="Aptos"/>
              </a:rPr>
              <a:t>SDB60AA205</a:t>
            </a:r>
          </a:p>
          <a:p xmlns:a="http://schemas.openxmlformats.org/drawingml/2006/main">
            <a:pPr algn="l">
              <a:defRPr sz="1350" b="1">
                <a:solidFill>
                  <a:srgbClr val="102A43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02A43"/>
                </a:solidFill>
                <a:latin typeface="Aptos"/>
                <a:ea typeface="Aptos"/>
                <a:cs typeface="Aptos"/>
              </a:rPr>
              <a:t>SDB60AA210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3DBE69DD-2AF0-458F-8F81-B59734EE79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867275"/>
            <a:ext cx="25527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Bloqueio se a válvula não estiver fechada.</a:t>
            </a:r>
          </a:p>
        </p:txBody>
      </p:sp>
    </p:spTree>
    <p:extLst>
      <p:ext uri="{BB962C8B-B14F-4D97-AF65-F5344CB8AC3E}">
        <p14:creationId xmlns:p14="http://schemas.microsoft.com/office/powerpoint/2010/main" val="173165371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3B03DC4-E012-4214-9C1F-A4FB59233F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8600"/>
            <a:ext cx="628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8A7A0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18A7A0"/>
                </a:solidFill>
                <a:latin typeface="Aptos"/>
                <a:ea typeface="Aptos"/>
                <a:cs typeface="Aptos"/>
              </a:rPr>
              <a:t>CAPACITAÇÃO O&amp;M  |  SISTEMA SDB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A48EABB-654C-4773-829F-3815912E4B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23875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02A43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102A43"/>
                </a:solidFill>
                <a:latin typeface="Aptos"/>
                <a:ea typeface="Aptos"/>
                <a:cs typeface="Aptos"/>
              </a:rPr>
              <a:t>Alinhamento da drenagem</a:t>
            </a:r>
          </a:p>
        </p:txBody>
      </p:sp>
      <p:cxnSp>
        <p:nvCxnSpPr>
          <p:cNvPr id="29" name=""/>
          <p:cNvCxnSpPr/>
          <p:nvPr/>
        </p:nvCxnSpPr>
        <p:spPr>
          <a:xfrm xmlns:a="http://schemas.openxmlformats.org/drawingml/2006/main">
            <a:off x="514350" y="1200150"/>
            <a:ext cx="111633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D7DEE5"/>
            </a:solidFill>
            <a:prstDash val="solid"/>
          </a:ln>
        </p:spPr>
      </p:cxn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8C35992-2285-46CD-9A6E-F54B4CB9FC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2286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62707C"/>
                </a:solidFill>
                <a:latin typeface="Aptos"/>
                <a:ea typeface="Aptos"/>
                <a:cs typeface="Aptos"/>
              </a:defRPr>
            </a:pPr>
            <a:r>
              <a:rPr sz="975" b="0">
                <a:solidFill>
                  <a:srgbClr val="62707C"/>
                </a:solidFill>
                <a:latin typeface="Aptos"/>
                <a:ea typeface="Aptos"/>
                <a:cs typeface="Aptos"/>
              </a:rPr>
              <a:t>08</a:t>
            </a:r>
          </a:p>
        </p:txBody>
      </p:sp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b3dde46ba3442cb"/>
          <a:stretch xmlns:a="http://schemas.openxmlformats.org/drawingml/2006/main"/>
        </p:blipFill>
        <p:spPr>
          <a:xfrm xmlns:a="http://schemas.openxmlformats.org/drawingml/2006/main">
            <a:off x="1739547" y="1409700"/>
            <a:ext cx="3150306" cy="4476750"/>
          </a:xfrm>
          <a:prstGeom xmlns:a="http://schemas.openxmlformats.org/drawingml/2006/main" prst="rect">
            <a:avLst/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7B0D78B-1315-42E3-9FA0-043D5C15E3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1504950"/>
            <a:ext cx="476250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EDF6F7"/>
          </a:solidFill>
          <a:ln xmlns:a="http://schemas.openxmlformats.org/drawingml/2006/main" w="9525">
            <a:solidFill>
              <a:srgbClr val="D7DEE5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6215071-133D-46F5-A12B-D688A9B0FE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1590675"/>
            <a:ext cx="1600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E8B6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2E8B68"/>
                </a:solidFill>
                <a:latin typeface="Aptos"/>
                <a:ea typeface="Aptos"/>
                <a:cs typeface="Aptos"/>
              </a:rPr>
              <a:t>ABERTAS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FF7FC0C-D00F-4664-B76F-723D0762AF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1571625"/>
            <a:ext cx="14478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02A43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02A43"/>
                </a:solidFill>
                <a:latin typeface="Aptos"/>
                <a:ea typeface="Aptos"/>
                <a:cs typeface="Aptos"/>
              </a:rPr>
              <a:t>KA01–KA07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F7A28CE-0EAC-4D51-B193-A58DBE98B1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1838325"/>
            <a:ext cx="44577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2707C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2707C"/>
                </a:solidFill>
                <a:latin typeface="Aptos"/>
                <a:ea typeface="Aptos"/>
                <a:cs typeface="Aptos"/>
              </a:rPr>
              <a:t>Drenos dos estágios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F04A696-29B0-4D23-8E0D-06C528C2C5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2343150"/>
            <a:ext cx="476250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EDF6F7"/>
          </a:solidFill>
          <a:ln xmlns:a="http://schemas.openxmlformats.org/drawingml/2006/main" w="9525">
            <a:solidFill>
              <a:srgbClr val="D7DEE5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B69590C-87AD-4471-8594-8A98BB6FF0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428875"/>
            <a:ext cx="1600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E8B6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2E8B68"/>
                </a:solidFill>
                <a:latin typeface="Aptos"/>
                <a:ea typeface="Aptos"/>
                <a:cs typeface="Aptos"/>
              </a:rPr>
              <a:t>ABERTA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1549409-0D13-40ED-94F4-FE9F8FB12A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2409825"/>
            <a:ext cx="14478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02A43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02A43"/>
                </a:solidFill>
                <a:latin typeface="Aptos"/>
                <a:ea typeface="Aptos"/>
                <a:cs typeface="Aptos"/>
              </a:rPr>
              <a:t>SDB50AA240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6998156-2E35-4A26-9186-65E2EB8586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676525"/>
            <a:ext cx="44577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2707C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2707C"/>
                </a:solidFill>
                <a:latin typeface="Aptos"/>
                <a:ea typeface="Aptos"/>
                <a:cs typeface="Aptos"/>
              </a:rPr>
              <a:t>Dreno no compartimento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950675B-D841-4528-9AB9-3C9DC4F017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3181350"/>
            <a:ext cx="476250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EDF6F7"/>
          </a:solidFill>
          <a:ln xmlns:a="http://schemas.openxmlformats.org/drawingml/2006/main" w="9525">
            <a:solidFill>
              <a:srgbClr val="D7DEE5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F0F7C55-C4E1-4909-B8DF-9A6379902F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3267075"/>
            <a:ext cx="1600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E8B6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2E8B68"/>
                </a:solidFill>
                <a:latin typeface="Aptos"/>
                <a:ea typeface="Aptos"/>
                <a:cs typeface="Aptos"/>
              </a:rPr>
              <a:t>ABERTA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2BAE828-4790-4206-9A83-E574BFECB6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248025"/>
            <a:ext cx="14478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02A43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02A43"/>
                </a:solidFill>
                <a:latin typeface="Aptos"/>
                <a:ea typeface="Aptos"/>
                <a:cs typeface="Aptos"/>
              </a:rPr>
              <a:t>SDB60AA205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EA0973C-15CC-465A-AC83-34631D1776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3514725"/>
            <a:ext cx="44577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2707C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2707C"/>
                </a:solidFill>
                <a:latin typeface="Aptos"/>
                <a:ea typeface="Aptos"/>
                <a:cs typeface="Aptos"/>
              </a:rPr>
              <a:t>Dreno externo para o tanque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C4B8BA3-4CFD-42C1-92A5-917BEF5248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4019550"/>
            <a:ext cx="476250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D7DEE5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4990E40-BAEF-4B33-AA7C-ACE3AE2D1D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4105275"/>
            <a:ext cx="1600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99889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E2A72E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E2A72E"/>
                </a:solidFill>
                <a:latin typeface="Aptos"/>
                <a:ea typeface="Aptos"/>
                <a:cs typeface="Aptos"/>
              </a:rPr>
              <a:t>FECHADAS/TAMPADAS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31C7137-D065-4383-8647-0C77BE7658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4086225"/>
            <a:ext cx="14478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02A43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02A43"/>
                </a:solidFill>
                <a:latin typeface="Aptos"/>
                <a:ea typeface="Aptos"/>
                <a:cs typeface="Aptos"/>
              </a:rPr>
              <a:t>KA08–KA10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7CE382D-8F46-4179-980C-F260BEBB21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4352925"/>
            <a:ext cx="44577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2707C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2707C"/>
                </a:solidFill>
                <a:latin typeface="Aptos"/>
                <a:ea typeface="Aptos"/>
                <a:cs typeface="Aptos"/>
              </a:rPr>
              <a:t>Pontos de amostragem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B84645A-2F68-4D2D-A530-BF58F6A744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4857750"/>
            <a:ext cx="476250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D7DEE5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6A629E0-ECD0-4BFE-BB61-946DD678BE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4943475"/>
            <a:ext cx="1600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E2A72E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E2A72E"/>
                </a:solidFill>
                <a:latin typeface="Aptos"/>
                <a:ea typeface="Aptos"/>
                <a:cs typeface="Aptos"/>
              </a:rPr>
              <a:t>FECHADA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7A7CC50-EBE7-4D36-B1B9-E9D6FAC44E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4924425"/>
            <a:ext cx="14478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02A43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02A43"/>
                </a:solidFill>
                <a:latin typeface="Aptos"/>
                <a:ea typeface="Aptos"/>
                <a:cs typeface="Aptos"/>
              </a:rPr>
              <a:t>SDB60AA210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01FA853-D075-4025-A0AF-756CEE752D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5191125"/>
            <a:ext cx="44577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2707C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2707C"/>
                </a:solidFill>
                <a:latin typeface="Aptos"/>
                <a:ea typeface="Aptos"/>
                <a:cs typeface="Aptos"/>
              </a:rPr>
              <a:t>Preservação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3A86481-1B06-4CAA-8E94-587FC63FE7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5829300"/>
            <a:ext cx="4572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C83E4D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C83E4D"/>
                </a:solidFill>
                <a:latin typeface="Aptos"/>
                <a:ea typeface="Aptos"/>
                <a:cs typeface="Aptos"/>
              </a:rPr>
              <a:t>Confirmar novamente o fechamento no encerramento.</a:t>
            </a:r>
          </a:p>
        </p:txBody>
      </p:sp>
    </p:spTree>
    <p:extLst>
      <p:ext uri="{BB962C8B-B14F-4D97-AF65-F5344CB8AC3E}">
        <p14:creationId xmlns:p14="http://schemas.microsoft.com/office/powerpoint/2010/main" val="632424133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7819249D-E0AD-4042-9A96-F442A707F4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8600"/>
            <a:ext cx="628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8A7A0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18A7A0"/>
                </a:solidFill>
                <a:latin typeface="Aptos"/>
                <a:ea typeface="Aptos"/>
                <a:cs typeface="Aptos"/>
              </a:rPr>
              <a:t>CAPACITAÇÃO O&amp;M  |  SISTEMA SDB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6753707-E7DB-4481-9DBD-07EF68E076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23875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02A43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102A43"/>
                </a:solidFill>
                <a:latin typeface="Aptos"/>
                <a:ea typeface="Aptos"/>
                <a:cs typeface="Aptos"/>
              </a:rPr>
              <a:t>Sequência em baixa rotação</a:t>
            </a:r>
          </a:p>
        </p:txBody>
      </p:sp>
      <p:cxnSp>
        <p:nvCxnSpPr>
          <p:cNvPr id="35" name=""/>
          <p:cNvCxnSpPr/>
          <p:nvPr/>
        </p:nvCxnSpPr>
        <p:spPr>
          <a:xfrm xmlns:a="http://schemas.openxmlformats.org/drawingml/2006/main">
            <a:off x="514350" y="1200150"/>
            <a:ext cx="111633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D7DEE5"/>
            </a:solidFill>
            <a:prstDash val="solid"/>
          </a:ln>
        </p:spPr>
      </p:cxn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833FD46-C0F7-4BF2-B45C-FA6AB8868E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2286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62707C"/>
                </a:solidFill>
                <a:latin typeface="Aptos"/>
                <a:ea typeface="Aptos"/>
                <a:cs typeface="Aptos"/>
              </a:defRPr>
            </a:pPr>
            <a:r>
              <a:rPr sz="975" b="0">
                <a:solidFill>
                  <a:srgbClr val="62707C"/>
                </a:solidFill>
                <a:latin typeface="Aptos"/>
                <a:ea typeface="Aptos"/>
                <a:cs typeface="Aptos"/>
              </a:rPr>
              <a:t>09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BA3DE48-3108-4579-970E-21D3D27C22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" y="2190750"/>
            <a:ext cx="2076450" cy="1295400"/>
          </a:xfrm>
          <a:prstGeom xmlns:a="http://schemas.openxmlformats.org/drawingml/2006/main" prst="roundRect">
            <a:avLst>
              <a:gd name="adj" fmla="val 588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EE5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157336D-9168-48FF-80DC-887CBDD797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305050"/>
            <a:ext cx="323850" cy="3238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02A43"/>
          </a:solidFill>
          <a:ln xmlns:a="http://schemas.openxmlformats.org/drawingml/2006/main" w="9525">
            <a:solidFill>
              <a:srgbClr val="102A43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A301761-2C3A-41B0-8F8A-5E9E836EC5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30505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D780FF7-5800-40EE-AC68-AD17E2A435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286000"/>
            <a:ext cx="1428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02A43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102A43"/>
                </a:solidFill>
                <a:latin typeface="Aptos"/>
                <a:ea typeface="Aptos"/>
                <a:cs typeface="Aptos"/>
              </a:rPr>
              <a:t>Alinhar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9C79C4F-924C-4B2D-B6C3-CEA6A8CEF7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705100"/>
            <a:ext cx="18097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2707C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2707C"/>
                </a:solidFill>
                <a:latin typeface="Aptos"/>
                <a:ea typeface="Aptos"/>
                <a:cs typeface="Aptos"/>
              </a:rPr>
              <a:t>FG Washing ligado; FGs de cooling/sealing e barring disponíveis.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FD88777-6EEF-4355-91B6-D75A319FAB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2190750"/>
            <a:ext cx="2076450" cy="1295400"/>
          </a:xfrm>
          <a:prstGeom xmlns:a="http://schemas.openxmlformats.org/drawingml/2006/main" prst="roundRect">
            <a:avLst>
              <a:gd name="adj" fmla="val 588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EE5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FAA7A44-8E38-4479-87D4-83BC16FB56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2305050"/>
            <a:ext cx="323850" cy="3238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02A43"/>
          </a:solidFill>
          <a:ln xmlns:a="http://schemas.openxmlformats.org/drawingml/2006/main" w="9525">
            <a:solidFill>
              <a:srgbClr val="102A43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B95F8A1-778C-4CCA-8E82-FB99207BD2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230505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6DF56B3-AF02-4F8E-BDF3-5C3A133B73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95650" y="2286000"/>
            <a:ext cx="1428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02A43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102A43"/>
                </a:solidFill>
                <a:latin typeface="Aptos"/>
                <a:ea typeface="Aptos"/>
                <a:cs typeface="Aptos"/>
              </a:rPr>
              <a:t>Lavar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85F31A9-8485-4A65-98E2-C472DA3939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5600" y="2705100"/>
            <a:ext cx="18097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2707C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2707C"/>
                </a:solidFill>
                <a:latin typeface="Aptos"/>
                <a:ea typeface="Aptos"/>
                <a:cs typeface="Aptos"/>
              </a:rPr>
              <a:t>80 L de detergente; manter 50–60 bar(g).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734D4DE-66F6-4BA9-BBE6-7E30F1BE6D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6350" y="2190750"/>
            <a:ext cx="2076450" cy="1295400"/>
          </a:xfrm>
          <a:prstGeom xmlns:a="http://schemas.openxmlformats.org/drawingml/2006/main" prst="roundRect">
            <a:avLst>
              <a:gd name="adj" fmla="val 588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EE5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EE2CBE7-9B83-4D4E-A0F6-E03D96620F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00650" y="2305050"/>
            <a:ext cx="323850" cy="3238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02A43"/>
          </a:solidFill>
          <a:ln xmlns:a="http://schemas.openxmlformats.org/drawingml/2006/main" w="9525">
            <a:solidFill>
              <a:srgbClr val="102A43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3D531C6-D427-4ADB-A9B0-C04B94EEFF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00650" y="230505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E7A8292-2C34-43D6-8F51-57679B2180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2286000"/>
            <a:ext cx="1428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02A43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102A43"/>
                </a:solidFill>
                <a:latin typeface="Aptos"/>
                <a:ea typeface="Aptos"/>
                <a:cs typeface="Aptos"/>
              </a:rPr>
              <a:t>Repousar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9B7CEE8-68D8-4F86-A6EC-D5701A872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2705100"/>
            <a:ext cx="18097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2707C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2707C"/>
                </a:solidFill>
                <a:latin typeface="Aptos"/>
                <a:ea typeface="Aptos"/>
                <a:cs typeface="Aptos"/>
              </a:rPr>
              <a:t>Drenar por aproximadamente 15 min.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51C05C5-7525-42F9-8C71-39EEF88A4E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0450" y="2190750"/>
            <a:ext cx="2076450" cy="1295400"/>
          </a:xfrm>
          <a:prstGeom xmlns:a="http://schemas.openxmlformats.org/drawingml/2006/main" prst="roundRect">
            <a:avLst>
              <a:gd name="adj" fmla="val 588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EE5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9263865-5DF5-4E1F-A5EE-08E3E7B98F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2305050"/>
            <a:ext cx="323850" cy="3238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02A43"/>
          </a:solidFill>
          <a:ln xmlns:a="http://schemas.openxmlformats.org/drawingml/2006/main" w="9525">
            <a:solidFill>
              <a:srgbClr val="102A43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023BDD3-BC71-46DE-A0E6-22A277E67A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230505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0B95E55-69A0-4DA4-849D-6735474EF5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43850" y="2286000"/>
            <a:ext cx="1428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02A43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102A43"/>
                </a:solidFill>
                <a:latin typeface="Aptos"/>
                <a:ea typeface="Aptos"/>
                <a:cs typeface="Aptos"/>
              </a:rPr>
              <a:t>Enxaguar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B00C22F-20A0-41F7-8366-B2BE666ED2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705100"/>
            <a:ext cx="18097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2707C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2707C"/>
                </a:solidFill>
                <a:latin typeface="Aptos"/>
                <a:ea typeface="Aptos"/>
                <a:cs typeface="Aptos"/>
              </a:rPr>
              <a:t>80 L de água aprovada em baixa rotação.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5855752-B0BB-4E48-98D1-2392A4C4D9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4550" y="2190750"/>
            <a:ext cx="2076450" cy="1295400"/>
          </a:xfrm>
          <a:prstGeom xmlns:a="http://schemas.openxmlformats.org/drawingml/2006/main" prst="roundRect">
            <a:avLst>
              <a:gd name="adj" fmla="val 588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EE5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75D0FB7-DE9E-494B-A17D-9FA0807A3B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48850" y="2305050"/>
            <a:ext cx="323850" cy="3238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02A43"/>
          </a:solidFill>
          <a:ln xmlns:a="http://schemas.openxmlformats.org/drawingml/2006/main" w="9525">
            <a:solidFill>
              <a:srgbClr val="102A43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B817B1F-16BD-43A6-9681-802974798A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48850" y="230505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5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CED4C6B-3F95-4038-ABF5-FBAED41AB1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67950" y="2286000"/>
            <a:ext cx="1428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02A43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102A43"/>
                </a:solidFill>
                <a:latin typeface="Aptos"/>
                <a:ea typeface="Aptos"/>
                <a:cs typeface="Aptos"/>
              </a:rPr>
              <a:t>Amostrar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A46B06DA-14C6-431E-BF66-8F8AFA053D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67900" y="2705100"/>
            <a:ext cx="18097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2707C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2707C"/>
                </a:solidFill>
                <a:latin typeface="Aptos"/>
                <a:ea typeface="Aptos"/>
                <a:cs typeface="Aptos"/>
              </a:rPr>
              <a:t>KA08 e KA09; avaliar aspecto do efluente.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BD07E81C-44F3-4686-8655-5682B50572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048125"/>
            <a:ext cx="106489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C83E4D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C83E4D"/>
                </a:solidFill>
                <a:latin typeface="Aptos"/>
                <a:ea typeface="Aptos"/>
                <a:cs typeface="Aptos"/>
              </a:rPr>
              <a:t>Se a pressão sair da faixa, pare a bomba, despressurize e investigue antes de continuar.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23E06021-210E-4CD2-A4C7-9562B6EDE4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4895850"/>
            <a:ext cx="9753600" cy="723900"/>
          </a:xfrm>
          <a:prstGeom xmlns:a="http://schemas.openxmlformats.org/drawingml/2006/main" prst="roundRect">
            <a:avLst>
              <a:gd name="adj" fmla="val 10526"/>
            </a:avLst>
          </a:prstGeom>
          <a:solidFill xmlns:a="http://schemas.openxmlformats.org/drawingml/2006/main">
            <a:srgbClr val="102A43"/>
          </a:solidFill>
          <a:ln xmlns:a="http://schemas.openxmlformats.org/drawingml/2006/main" w="9525">
            <a:solidFill>
              <a:srgbClr val="102A43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1B125E90-DE52-4502-98E5-EB4E79D3E7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029200"/>
            <a:ext cx="9334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A baixa rotação remove a carga inicial e prepara o compressor para as acelerações controladas.</a:t>
            </a:r>
          </a:p>
        </p:txBody>
      </p:sp>
    </p:spTree>
    <p:extLst>
      <p:ext uri="{BB962C8B-B14F-4D97-AF65-F5344CB8AC3E}">
        <p14:creationId xmlns:p14="http://schemas.microsoft.com/office/powerpoint/2010/main" val="278870948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2026-09-06T06:04:16.9330000Z</dcterms:created>
  <dcterms:modified xsi:type="dcterms:W3CDTF">2026-09-06T06:04:16.9330000Z</dcterms:modified>
</coreProperties>
</file>